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" y="1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A959BEAA-32C8-4F56-BA07-92AD5686D487}" type="datetimeFigureOut">
              <a:rPr lang="en-AU"/>
              <a:pPr>
                <a:defRPr/>
              </a:pPr>
              <a:t>5/03/2019</a:t>
            </a:fld>
            <a:endParaRPr lang="en-A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40C711E9-7BF2-42A9-B84C-47914CC1B41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CA8DB-B04E-4E72-B5AE-E2325255AAE9}" type="datetimeFigureOut">
              <a:rPr lang="en-AU"/>
              <a:pPr>
                <a:defRPr/>
              </a:pPr>
              <a:t>5/03/2019</a:t>
            </a:fld>
            <a:endParaRPr lang="en-A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20777-B3E8-41B1-84A3-FEC9799BA98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CD84F-759C-4672-8B47-8164EBBFC9D1}" type="datetimeFigureOut">
              <a:rPr lang="en-AU"/>
              <a:pPr>
                <a:defRPr/>
              </a:pPr>
              <a:t>5/03/2019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5B58-4DE4-4A7A-BFEC-48BAE1C1FF9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C2EA8-9848-49CB-870F-24202A413EC7}" type="datetimeFigureOut">
              <a:rPr lang="en-AU"/>
              <a:pPr>
                <a:defRPr/>
              </a:pPr>
              <a:t>5/03/2019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D1F33-99B6-48D2-9C34-A49B46E8F01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FB6B-A2F6-438A-86B4-23331A1FA977}" type="datetimeFigureOut">
              <a:rPr lang="en-AU"/>
              <a:pPr>
                <a:defRPr/>
              </a:pPr>
              <a:t>5/03/2019</a:t>
            </a:fld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2C802-54D6-4E1A-9FDB-28DE2C74BD9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E338C-BE80-4F14-B829-CD02CB41982B}" type="datetimeFigureOut">
              <a:rPr lang="en-AU"/>
              <a:pPr>
                <a:defRPr/>
              </a:pPr>
              <a:t>5/03/2019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B9113-8FFD-457B-A310-ABC6E245F11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15B9B-1257-4EED-96D6-FA17C89B1E26}" type="datetimeFigureOut">
              <a:rPr lang="en-AU"/>
              <a:pPr>
                <a:defRPr/>
              </a:pPr>
              <a:t>5/03/2019</a:t>
            </a:fld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F3E99-5A58-4E9D-9693-7117DE65B9C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90EC-5B08-4BB1-A48C-8802EA3D8DD1}" type="datetimeFigureOut">
              <a:rPr lang="en-AU"/>
              <a:pPr>
                <a:defRPr/>
              </a:pPr>
              <a:t>5/03/2019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98AEB-71D0-4BA4-89B5-5A64B27D14A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87C1A-040D-459D-8C33-853A6B2052F9}" type="datetimeFigureOut">
              <a:rPr lang="en-AU"/>
              <a:pPr>
                <a:defRPr/>
              </a:pPr>
              <a:t>5/03/2019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540E-CE36-4C14-888F-D243B763A36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F77C4-0505-44C0-A6D2-E9FBDC6CF946}" type="datetimeFigureOut">
              <a:rPr lang="en-AU"/>
              <a:pPr>
                <a:defRPr/>
              </a:pPr>
              <a:t>5/03/2019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526E-39AB-4EC3-938D-0699503B5FA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474DD-C970-4BB7-A9AD-9B65A77355E0}" type="datetimeFigureOut">
              <a:rPr lang="en-AU"/>
              <a:pPr>
                <a:defRPr/>
              </a:pPr>
              <a:t>5/03/2019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7D37F-7A71-458E-91A6-01E1BB6985B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A16FB-F485-40CA-A1E6-044A5B271C41}" type="datetimeFigureOut">
              <a:rPr lang="en-AU"/>
              <a:pPr>
                <a:defRPr/>
              </a:pPr>
              <a:t>5/03/2019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A8A5A-4171-49B3-8C99-8B692CAC8C3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9D45-4BB1-4B7D-AAA9-085C38B577AA}" type="datetimeFigureOut">
              <a:rPr lang="en-AU"/>
              <a:pPr>
                <a:defRPr/>
              </a:pPr>
              <a:t>5/03/2019</a:t>
            </a:fld>
            <a:endParaRPr lang="en-A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D92C-E213-4B5E-8E4B-5F3D5DAD32E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9B13-6458-403D-8035-5AE22879BE4F}" type="datetimeFigureOut">
              <a:rPr lang="en-AU"/>
              <a:pPr>
                <a:defRPr/>
              </a:pPr>
              <a:t>5/03/2019</a:t>
            </a:fld>
            <a:endParaRPr lang="en-A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6DE2B-CCA4-4D9C-8E3D-4890A822EDA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9797-9CB6-458B-A943-74F50C1D778E}" type="datetimeFigureOut">
              <a:rPr lang="en-AU"/>
              <a:pPr>
                <a:defRPr/>
              </a:pPr>
              <a:t>5/03/2019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DF12-64CE-4ED3-AA4A-42CB55658F2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D4B60-E5A7-4310-A90F-FA81FD07F1CC}" type="datetimeFigureOut">
              <a:rPr lang="en-AU"/>
              <a:pPr>
                <a:defRPr/>
              </a:pPr>
              <a:t>5/03/2019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76CF-6392-40F0-A1E3-F6522608D8B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D111-05F5-44A8-ADB3-A075FE0D3E41}" type="datetimeFigureOut">
              <a:rPr lang="en-AU"/>
              <a:pPr>
                <a:defRPr/>
              </a:pPr>
              <a:t>5/03/2019</a:t>
            </a:fld>
            <a:endParaRPr lang="en-A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EB14-65D4-447F-86D1-E2F1B06AEBE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064AA-6717-43D7-89FD-749B429F4F7B}" type="datetimeFigureOut">
              <a:rPr lang="en-AU"/>
              <a:pPr>
                <a:defRPr/>
              </a:pPr>
              <a:t>5/03/2019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68C74-E572-401B-AA3C-8AC31E26C80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8D6533C-D533-4B63-A73D-E32327B3FA0F}" type="datetimeFigureOut">
              <a:rPr lang="en-AU"/>
              <a:pPr>
                <a:defRPr/>
              </a:pPr>
              <a:t>5/03/2019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7756B90-D853-4877-9164-7BB84838464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77" r:id="rId7"/>
    <p:sldLayoutId id="2147483684" r:id="rId8"/>
    <p:sldLayoutId id="2147483676" r:id="rId9"/>
    <p:sldLayoutId id="2147483675" r:id="rId10"/>
    <p:sldLayoutId id="2147483685" r:id="rId11"/>
    <p:sldLayoutId id="2147483686" r:id="rId12"/>
    <p:sldLayoutId id="2147483674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mathsisfun.com/whole-number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pPr eaLnBrk="1" hangingPunct="1"/>
            <a:r>
              <a:rPr lang="en-AU">
                <a:ln>
                  <a:noFill/>
                </a:ln>
              </a:rPr>
              <a:t>Factors and Multiples</a:t>
            </a:r>
          </a:p>
        </p:txBody>
      </p:sp>
      <p:sp>
        <p:nvSpPr>
          <p:cNvPr id="20482" name="Subtitle 2"/>
          <p:cNvSpPr>
            <a:spLocks noGrp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AU" sz="5400">
                <a:solidFill>
                  <a:srgbClr val="262626"/>
                </a:solidFill>
              </a:rPr>
              <a:t>Prime</a:t>
            </a:r>
            <a:r>
              <a:rPr lang="en-AU"/>
              <a:t> </a:t>
            </a:r>
            <a:r>
              <a:rPr lang="en-AU" sz="5400">
                <a:solidFill>
                  <a:srgbClr val="262626"/>
                </a:solidFill>
              </a:rPr>
              <a:t>and Composite Numbers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multiple is the result of </a:t>
            </a:r>
            <a:r>
              <a:rPr lang="en-A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multiplying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a number </a:t>
            </a:r>
            <a:r>
              <a:rPr lang="en-A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an </a:t>
            </a:r>
            <a:r>
              <a:rPr lang="en-AU" b="1" dirty="0">
                <a:solidFill>
                  <a:srgbClr val="FF0000"/>
                </a:solidFill>
                <a:hlinkClick r:id="rId2"/>
              </a:rPr>
              <a:t>integer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(not a fraction).</a:t>
            </a:r>
          </a:p>
        </p:txBody>
      </p:sp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887413" y="2379663"/>
            <a:ext cx="102044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Integers are like whole numbers, but they </a:t>
            </a:r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also include negative numbers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 ... but still no fractions allowed!</a:t>
            </a:r>
            <a:endParaRPr lang="en-US" sz="2000"/>
          </a:p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  </a:t>
            </a:r>
            <a:endParaRPr lang="en-US" sz="2000"/>
          </a:p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So, integers can be negative{-1, -2,-3, -4, -5, … }, positive{1, 2, 3, 4, 5,.. }, or zero {0}</a:t>
            </a:r>
          </a:p>
        </p:txBody>
      </p:sp>
      <p:pic>
        <p:nvPicPr>
          <p:cNvPr id="28675" name="Picture 2" descr="http://www.mathsisfun.com/images/number-lin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1475" y="4849813"/>
            <a:ext cx="5629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"Factors" are the numbers you can </a:t>
            </a:r>
            <a:r>
              <a:rPr lang="en-AU" b="1" dirty="0">
                <a:solidFill>
                  <a:srgbClr val="FF0000"/>
                </a:solidFill>
              </a:rPr>
              <a:t>multiply together</a:t>
            </a:r>
            <a:r>
              <a:rPr lang="en-AU" dirty="0">
                <a:solidFill>
                  <a:srgbClr val="FF0000"/>
                </a:solidFill>
              </a:rPr>
              <a:t> 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get another number: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AU" sz="7200"/>
              <a:t>2 x 3 = 6</a:t>
            </a:r>
          </a:p>
          <a:p>
            <a:pPr marL="0" indent="0" eaLnBrk="1" hangingPunct="1">
              <a:buFont typeface="Arial" charset="0"/>
              <a:buNone/>
            </a:pPr>
            <a:r>
              <a:rPr lang="en-AU" sz="3600">
                <a:solidFill>
                  <a:srgbClr val="FF0000"/>
                </a:solidFill>
              </a:rPr>
              <a:t>                    Factor         Factor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AU" sz="3600">
                <a:solidFill>
                  <a:schemeClr val="tx1"/>
                </a:solidFill>
              </a:rPr>
              <a:t>2 and 3 are factors of 6.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27475" y="3554413"/>
            <a:ext cx="579438" cy="385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975350" y="3554413"/>
            <a:ext cx="360363" cy="385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“Factors” are the numbers multiplied together to give a </a:t>
            </a:r>
            <a:r>
              <a:rPr lang="en-AU" dirty="0">
                <a:solidFill>
                  <a:srgbClr val="FF0000"/>
                </a:solidFill>
              </a:rPr>
              <a:t>product.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Example: </a:t>
            </a:r>
            <a:r>
              <a:rPr lang="en-A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A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 factors of 12, because 3×4=12</a:t>
            </a:r>
          </a:p>
          <a:p>
            <a:pPr marL="0" indent="0" algn="ctr" eaLnBrk="1" fontAlgn="auto" hangingPunct="1">
              <a:buFont typeface="Arial"/>
              <a:buNone/>
              <a:defRPr/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Also 2×6=12 so </a:t>
            </a:r>
            <a:r>
              <a:rPr lang="en-A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and </a:t>
            </a:r>
            <a:r>
              <a:rPr lang="en-A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are also factors of 12,</a:t>
            </a:r>
          </a:p>
          <a:p>
            <a:pPr marL="0" indent="0" algn="ctr" eaLnBrk="1" fontAlgn="auto" hangingPunct="1">
              <a:buFont typeface="Arial"/>
              <a:buNone/>
              <a:defRPr/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1×12=12 so </a:t>
            </a:r>
            <a:r>
              <a:rPr lang="en-A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and </a:t>
            </a:r>
            <a:r>
              <a:rPr lang="en-A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are factors of 12 as well.</a:t>
            </a:r>
          </a:p>
          <a:p>
            <a:pPr marL="0" indent="0" algn="ctr" eaLnBrk="1" fontAlgn="auto" hangingPunct="1">
              <a:buFont typeface="Arial"/>
              <a:buNone/>
              <a:defRPr/>
            </a:pPr>
            <a:endParaRPr lang="en-A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eaLnBrk="1" fontAlgn="auto" hangingPunct="1">
              <a:buFont typeface="Arial"/>
              <a:buNone/>
              <a:defRPr/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Therefore the factors of 12 are;</a:t>
            </a:r>
          </a:p>
          <a:p>
            <a:pPr marL="0" indent="0" eaLnBrk="1" fontAlgn="auto" hangingPunct="1">
              <a:buFont typeface="Arial"/>
              <a:buNone/>
              <a:defRPr/>
            </a:pPr>
            <a:b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A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>
                <a:ln>
                  <a:noFill/>
                </a:ln>
              </a:rPr>
              <a:t>List some factors of the following;</a:t>
            </a:r>
            <a:br>
              <a:rPr lang="en-AU">
                <a:ln>
                  <a:noFill/>
                </a:ln>
              </a:rPr>
            </a:br>
            <a:r>
              <a:rPr lang="en-AU" sz="3100">
                <a:ln>
                  <a:noFill/>
                </a:ln>
                <a:solidFill>
                  <a:srgbClr val="FF0000"/>
                </a:solidFill>
              </a:rPr>
              <a:t>(Remember to use your times tables knowledge)</a:t>
            </a:r>
            <a:endParaRPr lang="en-AU" sz="3100">
              <a:ln>
                <a:noFill/>
              </a:ln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/>
              <a:t>15</a:t>
            </a:r>
          </a:p>
          <a:p>
            <a:pPr eaLnBrk="1" hangingPunct="1"/>
            <a:r>
              <a:rPr lang="en-AU"/>
              <a:t>20</a:t>
            </a:r>
          </a:p>
          <a:p>
            <a:pPr eaLnBrk="1" hangingPunct="1"/>
            <a:r>
              <a:rPr lang="en-AU"/>
              <a:t>54</a:t>
            </a:r>
          </a:p>
          <a:p>
            <a:pPr eaLnBrk="1" hangingPunct="1"/>
            <a:r>
              <a:rPr lang="en-AU"/>
              <a:t>120</a:t>
            </a:r>
          </a:p>
          <a:p>
            <a:pPr eaLnBrk="1" hangingPunct="1"/>
            <a:r>
              <a:rPr lang="en-AU"/>
              <a:t>63</a:t>
            </a:r>
          </a:p>
          <a:p>
            <a:pPr eaLnBrk="1" hangingPunct="1"/>
            <a:r>
              <a:rPr lang="en-AU"/>
              <a:t>48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>
                <a:ln>
                  <a:noFill/>
                </a:ln>
              </a:rPr>
              <a:t>Find the Product of each set of Factors;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295400" y="2557463"/>
            <a:ext cx="4616450" cy="3317875"/>
          </a:xfrm>
        </p:spPr>
        <p:txBody>
          <a:bodyPr/>
          <a:lstStyle/>
          <a:p>
            <a:pPr marL="457200" indent="-457200" eaLnBrk="1" hangingPunct="1">
              <a:buFont typeface="Garamond" pitchFamily="18" charset="0"/>
              <a:buAutoNum type="arabicPeriod"/>
            </a:pPr>
            <a:r>
              <a:rPr lang="en-AU"/>
              <a:t>7 and 4</a:t>
            </a:r>
          </a:p>
          <a:p>
            <a:pPr marL="457200" indent="-457200" eaLnBrk="1" hangingPunct="1">
              <a:buFont typeface="Garamond" pitchFamily="18" charset="0"/>
              <a:buAutoNum type="arabicPeriod"/>
            </a:pPr>
            <a:r>
              <a:rPr lang="en-AU"/>
              <a:t>9 and 7</a:t>
            </a:r>
          </a:p>
          <a:p>
            <a:pPr marL="457200" indent="-457200" eaLnBrk="1" hangingPunct="1">
              <a:buFont typeface="Garamond" pitchFamily="18" charset="0"/>
              <a:buAutoNum type="arabicPeriod"/>
            </a:pPr>
            <a:r>
              <a:rPr lang="en-AU"/>
              <a:t>7 and 5</a:t>
            </a:r>
          </a:p>
          <a:p>
            <a:pPr marL="457200" indent="-457200" eaLnBrk="1" hangingPunct="1">
              <a:buFont typeface="Garamond" pitchFamily="18" charset="0"/>
              <a:buAutoNum type="arabicPeriod"/>
            </a:pPr>
            <a:r>
              <a:rPr lang="en-AU"/>
              <a:t>7 and 10</a:t>
            </a:r>
          </a:p>
          <a:p>
            <a:pPr marL="457200" indent="-457200" eaLnBrk="1" hangingPunct="1">
              <a:buFont typeface="Garamond" pitchFamily="18" charset="0"/>
              <a:buAutoNum type="arabicPeriod"/>
            </a:pPr>
            <a:r>
              <a:rPr lang="en-AU"/>
              <a:t>3 and 7</a:t>
            </a:r>
          </a:p>
          <a:p>
            <a:pPr marL="457200" indent="-457200" eaLnBrk="1" hangingPunct="1">
              <a:buFont typeface="Garamond" pitchFamily="18" charset="0"/>
              <a:buAutoNum type="arabicPeriod"/>
            </a:pPr>
            <a:r>
              <a:rPr lang="en-AU"/>
              <a:t>7 and 7</a:t>
            </a:r>
          </a:p>
        </p:txBody>
      </p:sp>
      <p:sp>
        <p:nvSpPr>
          <p:cNvPr id="24579" name="Content Placeholder 2"/>
          <p:cNvSpPr txBox="1">
            <a:spLocks/>
          </p:cNvSpPr>
          <p:nvPr/>
        </p:nvSpPr>
        <p:spPr bwMode="auto">
          <a:xfrm>
            <a:off x="6280150" y="2557463"/>
            <a:ext cx="461645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Garamond" pitchFamily="18" charset="0"/>
              <a:buAutoNum type="arabicPeriod" startAt="7"/>
            </a:pPr>
            <a:r>
              <a:rPr lang="en-AU" sz="2400">
                <a:solidFill>
                  <a:srgbClr val="262626"/>
                </a:solidFill>
                <a:latin typeface="Garamond" pitchFamily="18" charset="0"/>
              </a:rPr>
              <a:t>7 and 8 </a:t>
            </a:r>
          </a:p>
          <a:p>
            <a:pPr marL="457200" indent="-4572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Garamond" pitchFamily="18" charset="0"/>
              <a:buAutoNum type="arabicPeriod" startAt="7"/>
            </a:pPr>
            <a:r>
              <a:rPr lang="en-AU" sz="2400">
                <a:solidFill>
                  <a:srgbClr val="262626"/>
                </a:solidFill>
                <a:latin typeface="Garamond" pitchFamily="18" charset="0"/>
              </a:rPr>
              <a:t>8 and 4</a:t>
            </a:r>
          </a:p>
          <a:p>
            <a:pPr marL="457200" indent="-4572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Garamond" pitchFamily="18" charset="0"/>
              <a:buAutoNum type="arabicPeriod" startAt="7"/>
            </a:pPr>
            <a:r>
              <a:rPr lang="en-AU" sz="2400">
                <a:solidFill>
                  <a:srgbClr val="262626"/>
                </a:solidFill>
                <a:latin typeface="Garamond" pitchFamily="18" charset="0"/>
              </a:rPr>
              <a:t>2 and 8</a:t>
            </a:r>
          </a:p>
          <a:p>
            <a:pPr marL="457200" indent="-4572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Garamond" pitchFamily="18" charset="0"/>
              <a:buAutoNum type="arabicPeriod" startAt="7"/>
            </a:pPr>
            <a:r>
              <a:rPr lang="en-AU" sz="2400">
                <a:solidFill>
                  <a:srgbClr val="262626"/>
                </a:solidFill>
                <a:latin typeface="Garamond" pitchFamily="18" charset="0"/>
              </a:rPr>
              <a:t>0 and 8</a:t>
            </a:r>
          </a:p>
          <a:p>
            <a:pPr marL="457200" indent="-4572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Garamond" pitchFamily="18" charset="0"/>
              <a:buAutoNum type="arabicPeriod" startAt="7"/>
            </a:pPr>
            <a:r>
              <a:rPr lang="en-AU" sz="2400">
                <a:solidFill>
                  <a:srgbClr val="262626"/>
                </a:solidFill>
                <a:latin typeface="Garamond" pitchFamily="18" charset="0"/>
              </a:rPr>
              <a:t>8 and 8</a:t>
            </a:r>
          </a:p>
          <a:p>
            <a:pPr marL="457200" indent="-4572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Garamond" pitchFamily="18" charset="0"/>
              <a:buAutoNum type="arabicPeriod" startAt="7"/>
            </a:pPr>
            <a:r>
              <a:rPr lang="en-AU" sz="2400">
                <a:solidFill>
                  <a:srgbClr val="262626"/>
                </a:solidFill>
                <a:latin typeface="Garamond" pitchFamily="18" charset="0"/>
              </a:rPr>
              <a:t>8 and 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>
                <a:ln>
                  <a:noFill/>
                </a:ln>
              </a:rPr>
              <a:t>Prime Numbers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AU"/>
              <a:t>Prime Numbers are those numbers that only have 2 factors.</a:t>
            </a:r>
          </a:p>
          <a:p>
            <a:pPr eaLnBrk="1" hangingPunct="1"/>
            <a:r>
              <a:rPr lang="en-AU"/>
              <a:t>2</a:t>
            </a:r>
          </a:p>
          <a:p>
            <a:pPr eaLnBrk="1" hangingPunct="1"/>
            <a:r>
              <a:rPr lang="en-AU"/>
              <a:t>3</a:t>
            </a:r>
          </a:p>
          <a:p>
            <a:pPr eaLnBrk="1" hangingPunct="1"/>
            <a:r>
              <a:rPr lang="en-AU"/>
              <a:t>5</a:t>
            </a:r>
          </a:p>
          <a:p>
            <a:pPr eaLnBrk="1" hangingPunct="1"/>
            <a:r>
              <a:rPr lang="en-AU"/>
              <a:t>7</a:t>
            </a:r>
          </a:p>
          <a:p>
            <a:pPr eaLnBrk="1" hangingPunct="1"/>
            <a:r>
              <a:rPr lang="en-AU"/>
              <a:t>31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>
                <a:ln>
                  <a:noFill/>
                </a:ln>
              </a:rPr>
              <a:t>Composite Numbers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AU"/>
              <a:t>Composite Numbers are all the numbers that have more than 2 factors.</a:t>
            </a:r>
          </a:p>
          <a:p>
            <a:pPr eaLnBrk="1" hangingPunct="1"/>
            <a:r>
              <a:rPr lang="en-AU"/>
              <a:t>4</a:t>
            </a:r>
          </a:p>
          <a:p>
            <a:pPr eaLnBrk="1" hangingPunct="1"/>
            <a:r>
              <a:rPr lang="en-AU"/>
              <a:t>6</a:t>
            </a:r>
          </a:p>
          <a:p>
            <a:pPr eaLnBrk="1" hangingPunct="1"/>
            <a:r>
              <a:rPr lang="en-AU"/>
              <a:t>8</a:t>
            </a:r>
          </a:p>
          <a:p>
            <a:pPr eaLnBrk="1" hangingPunct="1"/>
            <a:r>
              <a:rPr lang="en-AU"/>
              <a:t>9</a:t>
            </a:r>
          </a:p>
          <a:p>
            <a:pPr eaLnBrk="1" hangingPunct="1"/>
            <a:r>
              <a:rPr lang="en-AU"/>
              <a:t>35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987425"/>
          </a:xfrm>
        </p:spPr>
        <p:txBody>
          <a:bodyPr/>
          <a:lstStyle/>
          <a:p>
            <a:pPr eaLnBrk="1" hangingPunct="1"/>
            <a:r>
              <a:rPr lang="en-AU">
                <a:ln>
                  <a:noFill/>
                </a:ln>
              </a:rPr>
              <a:t>Multiples and our Times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08238"/>
            <a:ext cx="9601200" cy="3786187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buFont typeface="Arial"/>
              <a:buNone/>
              <a:defRPr/>
            </a:pPr>
            <a:r>
              <a:rPr lang="en-AU" dirty="0">
                <a:solidFill>
                  <a:srgbClr val="FF0000"/>
                </a:solidFill>
              </a:rPr>
              <a:t>8, 16, 24, 32, 40 are all multiples of 8. </a:t>
            </a:r>
          </a:p>
          <a:p>
            <a:pPr marL="0" indent="0" algn="ctr" eaLnBrk="1" fontAlgn="auto" hangingPunct="1">
              <a:buFont typeface="Arial"/>
              <a:buNone/>
              <a:defRPr/>
            </a:pPr>
            <a:r>
              <a:rPr lang="en-AU" dirty="0">
                <a:solidFill>
                  <a:srgbClr val="FF0000"/>
                </a:solidFill>
              </a:rPr>
              <a:t>We can think of it as the answers to the 8 times tables.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the multiples of 7, starting from 7?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the multiples of 6, starting from 6?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list of numbers {33, 36, 39, 42, 45, 48, 51, 54, 57, 60} are the multiples of which number?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 you identify a pattern to recognise all of the factors of 5?</a:t>
            </a:r>
          </a:p>
          <a:p>
            <a:pPr marL="0" indent="0" algn="ctr" eaLnBrk="1" fontAlgn="auto" hangingPunct="1">
              <a:buFont typeface="Arial"/>
              <a:buNone/>
              <a:defRPr/>
            </a:pPr>
            <a:r>
              <a:rPr lang="en-AU">
                <a:solidFill>
                  <a:schemeClr val="tx1">
                    <a:lumMod val="85000"/>
                    <a:lumOff val="15000"/>
                  </a:schemeClr>
                </a:solidFill>
              </a:rPr>
              <a:t>{5, 10, 15, 20, 25, 30, 35, 40, 45, 50, 55, 60, 65, 70 …..}</a:t>
            </a:r>
            <a:endParaRPr lang="en-A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>
                <a:ln>
                  <a:noFill/>
                </a:ln>
              </a:rPr>
              <a:t>Multiplication Grid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AU"/>
              <a:t>Fill in the 12 x 12 grid with the answers to all of the Times Tables.</a:t>
            </a:r>
          </a:p>
          <a:p>
            <a:pPr eaLnBrk="1" hangingPunct="1"/>
            <a:r>
              <a:rPr lang="en-AU"/>
              <a:t>When completed with your shoulder partner colour in all of the Prime numbers </a:t>
            </a:r>
            <a:r>
              <a:rPr lang="en-AU">
                <a:solidFill>
                  <a:srgbClr val="0000FF"/>
                </a:solidFill>
              </a:rPr>
              <a:t>BLUE.</a:t>
            </a:r>
          </a:p>
          <a:p>
            <a:pPr eaLnBrk="1" hangingPunct="1"/>
            <a:r>
              <a:rPr lang="en-AU">
                <a:solidFill>
                  <a:schemeClr val="tx1"/>
                </a:solidFill>
              </a:rPr>
              <a:t>All of the numbers left over should be Composite. </a:t>
            </a:r>
          </a:p>
          <a:p>
            <a:pPr eaLnBrk="1" hangingPunct="1"/>
            <a:r>
              <a:rPr lang="en-AU">
                <a:solidFill>
                  <a:schemeClr val="tx1"/>
                </a:solidFill>
              </a:rPr>
              <a:t>Give on get one!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349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Verdana</vt:lpstr>
      <vt:lpstr>Organic</vt:lpstr>
      <vt:lpstr>Factors and Multiples</vt:lpstr>
      <vt:lpstr>"Factors" are the numbers you can multiply together to get another number:</vt:lpstr>
      <vt:lpstr>“Factors” are the numbers multiplied together to give a product.</vt:lpstr>
      <vt:lpstr>List some factors of the following; (Remember to use your times tables knowledge)</vt:lpstr>
      <vt:lpstr>Find the Product of each set of Factors;</vt:lpstr>
      <vt:lpstr>Prime Numbers</vt:lpstr>
      <vt:lpstr>Composite Numbers</vt:lpstr>
      <vt:lpstr>Multiples and our Times Tables</vt:lpstr>
      <vt:lpstr>Multiplication Grid</vt:lpstr>
      <vt:lpstr>A multiple is the result of multiplying a number by an integer (not a fraction).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and Multiples</dc:title>
  <dc:creator>Administrator</dc:creator>
  <cp:lastModifiedBy>DELIOS Sofia [Oberthur Primary School]</cp:lastModifiedBy>
  <cp:revision>6</cp:revision>
  <dcterms:created xsi:type="dcterms:W3CDTF">2014-02-16T12:42:32Z</dcterms:created>
  <dcterms:modified xsi:type="dcterms:W3CDTF">2019-03-05T13:19:32Z</dcterms:modified>
</cp:coreProperties>
</file>