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092" y="216160"/>
            <a:ext cx="9425959" cy="1108788"/>
          </a:xfrm>
        </p:spPr>
        <p:txBody>
          <a:bodyPr/>
          <a:lstStyle/>
          <a:p>
            <a:r>
              <a:rPr lang="en-AU" dirty="0"/>
              <a:t>Functional Grammar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383" y="1493004"/>
            <a:ext cx="8825658" cy="861420"/>
          </a:xfrm>
        </p:spPr>
        <p:txBody>
          <a:bodyPr/>
          <a:lstStyle/>
          <a:p>
            <a:r>
              <a:rPr lang="en-AU" dirty="0"/>
              <a:t>What is a clause?</a:t>
            </a:r>
          </a:p>
        </p:txBody>
      </p:sp>
      <p:pic>
        <p:nvPicPr>
          <p:cNvPr id="4" name="Picture 3" descr="11509452-hand-drawn-santa-clause-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25" y="2236075"/>
            <a:ext cx="4279900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agleclaw_26994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53" y="2204811"/>
            <a:ext cx="280035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550691" y="2928710"/>
            <a:ext cx="1722437" cy="21955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068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clause -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say that a clause represents a slice </a:t>
            </a:r>
            <a:r>
              <a:rPr lang="en-US"/>
              <a:t>of experience.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137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594179" y="277814"/>
            <a:ext cx="294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‘WHAT’S HAPPENING?’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978025" y="807488"/>
            <a:ext cx="2271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‘WHO/WHAT</a:t>
            </a:r>
          </a:p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ARE TAKING PART?’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432425" y="800615"/>
            <a:ext cx="2271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‘WHO/WHAT</a:t>
            </a:r>
          </a:p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ARE TAKING PART?’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92" y="1313762"/>
            <a:ext cx="2838278" cy="212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73513" y="2633664"/>
            <a:ext cx="2081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i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PROCESS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34010" y="2641601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PARTICIPANT</a:t>
            </a:r>
            <a:endParaRPr lang="en-US" altLang="en-US" sz="2000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74519" y="2599644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PARTICIPANT</a:t>
            </a:r>
            <a:endParaRPr lang="en-US" altLang="en-US" sz="2000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89800" y="2628934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CIRCUMSTANCE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5936" y="2637519"/>
            <a:ext cx="186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CIRCUMSTANCE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596559" y="156371"/>
            <a:ext cx="13700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WHEN?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WHERE?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HOW?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WHY?</a:t>
            </a:r>
          </a:p>
          <a:p>
            <a:r>
              <a:rPr lang="en-US" altLang="en-US" i="1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etc</a:t>
            </a:r>
            <a:endParaRPr lang="en-US" altLang="en-US" i="1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7785100" y="156371"/>
            <a:ext cx="1368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WHEN?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WHERE?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HOW?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WHY?</a:t>
            </a:r>
          </a:p>
          <a:p>
            <a:r>
              <a:rPr lang="en-US" altLang="en-US" i="1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etc</a:t>
            </a:r>
            <a:endParaRPr lang="en-US" altLang="en-US" i="1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1376703" y="1543051"/>
            <a:ext cx="2773362" cy="1074737"/>
            <a:chOff x="1455038" y="1342379"/>
            <a:chExt cx="2773674" cy="1075586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1455038" y="1956300"/>
              <a:ext cx="2773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OLD GRANNY CAT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538873" y="1649009"/>
              <a:ext cx="61484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6222765" y="1541463"/>
            <a:ext cx="1333500" cy="1076325"/>
            <a:chOff x="6301505" y="1340790"/>
            <a:chExt cx="1334472" cy="1077175"/>
          </a:xfrm>
        </p:grpSpPr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6301505" y="1956300"/>
              <a:ext cx="13344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A SCARF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6373211" y="1647419"/>
              <a:ext cx="614847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0"/>
          <p:cNvGrpSpPr>
            <a:grpSpLocks/>
          </p:cNvGrpSpPr>
          <p:nvPr/>
        </p:nvGrpSpPr>
        <p:grpSpPr bwMode="auto">
          <a:xfrm>
            <a:off x="-190330" y="1603374"/>
            <a:ext cx="2262188" cy="1022352"/>
            <a:chOff x="-112123" y="1403160"/>
            <a:chExt cx="2262734" cy="1022746"/>
          </a:xfrm>
        </p:grpSpPr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-112123" y="1964241"/>
              <a:ext cx="22627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0000F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LAST NIGHT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603009" y="1678698"/>
              <a:ext cx="55266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6954545" y="1604964"/>
            <a:ext cx="2262188" cy="1003756"/>
            <a:chOff x="7033185" y="1404747"/>
            <a:chExt cx="2262734" cy="1004145"/>
          </a:xfrm>
        </p:grpSpPr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7033185" y="1947227"/>
              <a:ext cx="22627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2400" b="1" dirty="0">
                  <a:solidFill>
                    <a:srgbClr val="0000F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BY THE FIRE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7923446" y="1680285"/>
              <a:ext cx="552664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0" y="3019425"/>
            <a:ext cx="8786812" cy="1012825"/>
            <a:chOff x="103024" y="2864442"/>
            <a:chExt cx="8786804" cy="1011873"/>
          </a:xfrm>
        </p:grpSpPr>
        <p:sp>
          <p:nvSpPr>
            <p:cNvPr id="26" name="Right Brace 25"/>
            <p:cNvSpPr/>
            <p:nvPr/>
          </p:nvSpPr>
          <p:spPr>
            <a:xfrm rot="5400000">
              <a:off x="4168122" y="-1200656"/>
              <a:ext cx="656607" cy="878680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3175153" y="3414650"/>
              <a:ext cx="27476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400">
                  <a:solidFill>
                    <a:srgbClr val="000000"/>
                  </a:solidFill>
                  <a:latin typeface="Textile"/>
                  <a:ea typeface="ＭＳ Ｐゴシック" panose="020B0600070205080204" pitchFamily="34" charset="-128"/>
                </a:rPr>
                <a:t>CLAUSE</a:t>
              </a:r>
            </a:p>
          </p:txBody>
        </p:sp>
      </p:grp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124358" y="2156307"/>
            <a:ext cx="2262188" cy="46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WAS KNITTING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>
            <a:off x="4149765" y="1369251"/>
            <a:ext cx="13223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5936" y="3843829"/>
            <a:ext cx="11712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en-US" sz="1600" dirty="0"/>
              <a:t>When looking at functional grammar we focus on the function of each chunk of meaning and the different job it does. </a:t>
            </a:r>
          </a:p>
          <a:p>
            <a:endParaRPr lang="en-AU" altLang="en-US" sz="1600" dirty="0"/>
          </a:p>
          <a:p>
            <a:r>
              <a:rPr lang="en-AU" altLang="en-US" sz="1600" dirty="0"/>
              <a:t>For example; we start focusing on the following questions. </a:t>
            </a:r>
          </a:p>
          <a:p>
            <a:pPr>
              <a:buFontTx/>
              <a:buChar char="-"/>
            </a:pPr>
            <a:r>
              <a:rPr lang="en-AU" altLang="en-US" sz="1600" dirty="0"/>
              <a:t>What is happening? </a:t>
            </a:r>
          </a:p>
          <a:p>
            <a:pPr>
              <a:buFontTx/>
              <a:buChar char="-"/>
            </a:pPr>
            <a:r>
              <a:rPr lang="en-AU" altLang="en-US" sz="1600" dirty="0"/>
              <a:t>Who or what is participating? </a:t>
            </a:r>
          </a:p>
          <a:p>
            <a:pPr>
              <a:buFontTx/>
              <a:buChar char="-"/>
            </a:pPr>
            <a:r>
              <a:rPr lang="en-AU" altLang="en-US" sz="1600" dirty="0"/>
              <a:t>Where is it happening? </a:t>
            </a:r>
          </a:p>
          <a:p>
            <a:endParaRPr lang="en-AU" altLang="en-US" sz="1600" dirty="0"/>
          </a:p>
          <a:p>
            <a:r>
              <a:rPr lang="en-AU" altLang="en-US" sz="1600" dirty="0"/>
              <a:t>The terms given to the different parts of the clause reflect the function that happens. For example </a:t>
            </a:r>
          </a:p>
          <a:p>
            <a:pPr>
              <a:buFontTx/>
              <a:buChar char="-"/>
            </a:pPr>
            <a:r>
              <a:rPr lang="en-AU" altLang="en-US" sz="1600" dirty="0"/>
              <a:t>The process taking place</a:t>
            </a:r>
          </a:p>
          <a:p>
            <a:pPr>
              <a:buFontTx/>
              <a:buChar char="-"/>
            </a:pPr>
            <a:r>
              <a:rPr lang="en-AU" altLang="en-US" sz="1600" dirty="0"/>
              <a:t>The participants</a:t>
            </a:r>
          </a:p>
          <a:p>
            <a:pPr>
              <a:buFontTx/>
              <a:buChar char="-"/>
            </a:pPr>
            <a:r>
              <a:rPr lang="en-AU" altLang="en-US" sz="1600" dirty="0"/>
              <a:t>Other circumstances such as (when, where, how and why)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8729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5058" y="5016380"/>
            <a:ext cx="9170214" cy="165151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AU" altLang="en-US" sz="2400" dirty="0">
                <a:latin typeface="Comic Sans MS" panose="030F0702030302020204" pitchFamily="66" charset="0"/>
              </a:rPr>
              <a:t>In the morning the children played under the taps. </a:t>
            </a:r>
          </a:p>
          <a:p>
            <a:pPr marL="342900" indent="-342900">
              <a:buAutoNum type="arabicPeriod"/>
            </a:pPr>
            <a:r>
              <a:rPr lang="en-AU" sz="2400" dirty="0">
                <a:latin typeface="Comic Sans MS" panose="030F0702030302020204" pitchFamily="66" charset="0"/>
              </a:rPr>
              <a:t>The three little wolves were playing croquet in the garden.</a:t>
            </a:r>
          </a:p>
          <a:p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594179" y="277814"/>
            <a:ext cx="294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‘WHAT’S HAPPENING?’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78025" y="807488"/>
            <a:ext cx="2271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‘WHO/WHAT</a:t>
            </a:r>
          </a:p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ARE TAKING PART?’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432425" y="800615"/>
            <a:ext cx="2271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‘WHO/WHAT</a:t>
            </a:r>
          </a:p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ARE TAKING PART?’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98650" y="2231963"/>
            <a:ext cx="2081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i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PROCESS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0269" y="2250591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PARTICIPANT</a:t>
            </a:r>
            <a:endParaRPr lang="en-US" altLang="en-US" sz="2000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10304" y="2224105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PARTICIPANT</a:t>
            </a:r>
            <a:endParaRPr lang="en-US" altLang="en-US" sz="2000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69344" y="2232710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CIRCUMSTANCE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505" y="2214597"/>
            <a:ext cx="186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CIRCUMSTANCE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extBox 37"/>
          <p:cNvSpPr txBox="1">
            <a:spLocks noChangeArrowheads="1"/>
          </p:cNvSpPr>
          <p:nvPr/>
        </p:nvSpPr>
        <p:spPr bwMode="auto">
          <a:xfrm>
            <a:off x="596559" y="156371"/>
            <a:ext cx="13700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WHEN?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WHERE?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HOW?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WHY?</a:t>
            </a:r>
          </a:p>
          <a:p>
            <a:r>
              <a:rPr lang="en-US" altLang="en-US" i="1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etc</a:t>
            </a:r>
            <a:endParaRPr lang="en-US" altLang="en-US" i="1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7785100" y="156371"/>
            <a:ext cx="1368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WHEN?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WHERE?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HOW?</a:t>
            </a:r>
          </a:p>
          <a:p>
            <a:r>
              <a:rPr lang="en-US" altLang="en-US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WHY?</a:t>
            </a:r>
          </a:p>
          <a:p>
            <a:r>
              <a:rPr lang="en-US" altLang="en-US" i="1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etc</a:t>
            </a:r>
            <a:endParaRPr lang="en-US" altLang="en-US" i="1" dirty="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2460945" y="1849440"/>
            <a:ext cx="6143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6295099" y="1847850"/>
            <a:ext cx="6143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>
            <a:off x="524882" y="1878805"/>
            <a:ext cx="5524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7846610" y="1880395"/>
            <a:ext cx="5524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0" y="3019425"/>
            <a:ext cx="8786812" cy="1012825"/>
            <a:chOff x="103024" y="2864442"/>
            <a:chExt cx="8786804" cy="1011873"/>
          </a:xfrm>
        </p:grpSpPr>
        <p:sp>
          <p:nvSpPr>
            <p:cNvPr id="28" name="Right Brace 27"/>
            <p:cNvSpPr/>
            <p:nvPr/>
          </p:nvSpPr>
          <p:spPr>
            <a:xfrm rot="5400000">
              <a:off x="4168122" y="-1200656"/>
              <a:ext cx="656607" cy="878680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3175153" y="3414650"/>
              <a:ext cx="27476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400">
                  <a:solidFill>
                    <a:srgbClr val="000000"/>
                  </a:solidFill>
                  <a:latin typeface="Textile"/>
                  <a:ea typeface="ＭＳ Ｐゴシック" panose="020B0600070205080204" pitchFamily="34" charset="-128"/>
                </a:rPr>
                <a:t>CLAUSE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 bwMode="auto">
          <a:xfrm rot="5400000">
            <a:off x="4149765" y="1369251"/>
            <a:ext cx="13223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95023" y="2708056"/>
            <a:ext cx="3417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altLang="en-US" sz="1600" dirty="0"/>
          </a:p>
          <a:p>
            <a:pPr>
              <a:buFontTx/>
              <a:buChar char="-"/>
            </a:pPr>
            <a:r>
              <a:rPr lang="en-AU" altLang="en-US" sz="1600" dirty="0"/>
              <a:t>What is happening? </a:t>
            </a:r>
          </a:p>
          <a:p>
            <a:pPr>
              <a:buFontTx/>
              <a:buChar char="-"/>
            </a:pPr>
            <a:r>
              <a:rPr lang="en-AU" altLang="en-US" sz="1600" dirty="0"/>
              <a:t>Who or what is participating? </a:t>
            </a:r>
          </a:p>
          <a:p>
            <a:pPr>
              <a:buFontTx/>
              <a:buChar char="-"/>
            </a:pPr>
            <a:r>
              <a:rPr lang="en-AU" altLang="en-US" sz="1600" dirty="0"/>
              <a:t>Where is it happening? </a:t>
            </a:r>
          </a:p>
          <a:p>
            <a:endParaRPr lang="en-AU" altLang="en-US" sz="1600" dirty="0"/>
          </a:p>
          <a:p>
            <a:pPr>
              <a:buFontTx/>
              <a:buChar char="-"/>
            </a:pPr>
            <a:r>
              <a:rPr lang="en-AU" altLang="en-US" sz="1600" dirty="0"/>
              <a:t>The process taking place</a:t>
            </a:r>
          </a:p>
          <a:p>
            <a:pPr>
              <a:buFontTx/>
              <a:buChar char="-"/>
            </a:pPr>
            <a:r>
              <a:rPr lang="en-AU" altLang="en-US" sz="1600" dirty="0"/>
              <a:t>The participants</a:t>
            </a:r>
          </a:p>
          <a:p>
            <a:pPr>
              <a:buFontTx/>
              <a:buChar char="-"/>
            </a:pPr>
            <a:r>
              <a:rPr lang="en-AU" altLang="en-US" sz="1600" dirty="0"/>
              <a:t>Other circumstances such as (when, where, how and why)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2502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267</Words>
  <Application>Microsoft Office PowerPoint</Application>
  <PresentationFormat>Widescreen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ＭＳ Ｐゴシック</vt:lpstr>
      <vt:lpstr>Arial</vt:lpstr>
      <vt:lpstr>Arial Black</vt:lpstr>
      <vt:lpstr>Calibri</vt:lpstr>
      <vt:lpstr>Century Gothic</vt:lpstr>
      <vt:lpstr>Comic Sans MS</vt:lpstr>
      <vt:lpstr>Textile</vt:lpstr>
      <vt:lpstr>Wingdings 3</vt:lpstr>
      <vt:lpstr>Ion</vt:lpstr>
      <vt:lpstr>Functional Grammar</vt:lpstr>
      <vt:lpstr>A clause -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Grammar</dc:title>
  <dc:creator>Sofia</dc:creator>
  <cp:lastModifiedBy>Lovely</cp:lastModifiedBy>
  <cp:revision>6</cp:revision>
  <dcterms:created xsi:type="dcterms:W3CDTF">2015-08-02T07:54:11Z</dcterms:created>
  <dcterms:modified xsi:type="dcterms:W3CDTF">2017-02-26T04:00:00Z</dcterms:modified>
</cp:coreProperties>
</file>