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83" r:id="rId5"/>
    <p:sldId id="284" r:id="rId6"/>
    <p:sldId id="264" r:id="rId7"/>
    <p:sldId id="263" r:id="rId8"/>
    <p:sldId id="265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5" r:id="rId22"/>
    <p:sldId id="286" r:id="rId23"/>
    <p:sldId id="287" r:id="rId24"/>
    <p:sldId id="288" r:id="rId25"/>
    <p:sldId id="289" r:id="rId26"/>
    <p:sldId id="290" r:id="rId27"/>
    <p:sldId id="293" r:id="rId28"/>
    <p:sldId id="294" r:id="rId29"/>
  </p:sldIdLst>
  <p:sldSz cx="9144000" cy="6858000" type="screen4x3"/>
  <p:notesSz cx="6761163" cy="99425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ADF1E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6" autoAdjust="0"/>
    <p:restoredTop sz="94660"/>
  </p:normalViewPr>
  <p:slideViewPr>
    <p:cSldViewPr>
      <p:cViewPr varScale="1">
        <p:scale>
          <a:sx n="76" d="100"/>
          <a:sy n="76" d="100"/>
        </p:scale>
        <p:origin x="211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7E68F-3D9E-4346-A89B-241BE1D5E6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59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01920-BB78-4358-B23B-965701C701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9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53EDB-5187-4585-8561-E298DDC497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70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AF24B-DB96-43A8-BE26-C64B082468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2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4E4A5-FF6F-4339-80F9-047CC8F9BB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428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A29CF-0060-415F-AB33-DC04395782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374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24E5-5C9E-4622-8312-7358A35B8A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275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1055F-7626-4571-847C-6203FA8E84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29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10941-F666-40F8-8B2D-F64A2CEB29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339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4D0D7-123C-41B2-8A43-A440FCE44D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825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836A9-7FA8-4A26-A015-327F628D0F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57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8581759-B0D0-4F41-8F3A-2EAA0C9047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mirror-uk-rb1.gallery.hd.org/_exhibits/food/_more2005/_more08/burger-and-chips-chickenburger-in-sesame-seed-bun-with-lettuce-mayo-and-deep-fried-potato-chips-on-oval-ceramic-plate-1-DHD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docid=wfQ0vc5p0fXr1M&amp;tbnid=8Y0f-9mv7hXYzM:&amp;ved=0CAUQjRw&amp;url=http://www.decalsplanet.com/item-8642-division-sign.html&amp;ei=5S1iUs7wAqep0QXC0oCIDA&amp;bvm=bv.54934254,d.d2k&amp;psig=AFQjCNHhYgYPhiACK0XnrQt1db4BB-phow&amp;ust=138225237102861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mirror-uk-rb1.gallery.hd.org/_exhibits/food/_more2005/_more08/burger-and-chips-chickenburger-in-sesame-seed-bun-with-lettuce-mayo-and-deep-fried-potato-chips-on-oval-ceramic-plate-1-DHD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95288" y="2193925"/>
            <a:ext cx="1347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3200" u="sng" dirty="0"/>
              <a:t>WALT: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95288" y="3500438"/>
            <a:ext cx="784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GB" altLang="en-US" sz="2800" dirty="0"/>
              <a:t>  Understand how to use the probability scale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95288" y="1484313"/>
            <a:ext cx="48077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3200" u="sng" dirty="0"/>
              <a:t>Introduction to Probability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95288" y="29972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GB" altLang="en-US" sz="2800"/>
              <a:t>  Know what probability is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5288" y="4003676"/>
            <a:ext cx="7848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GB" altLang="en-US" sz="2800" dirty="0"/>
              <a:t>  Know how to calculate simple probabilities    </a:t>
            </a:r>
          </a:p>
          <a:p>
            <a:pPr algn="l" eaLnBrk="1" hangingPunct="1"/>
            <a:r>
              <a:rPr lang="en-GB" altLang="en-US" sz="2800" dirty="0"/>
              <a:t>   using 0-1 or fractional/ part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4" grpId="0"/>
      <p:bldP spid="2056" grpId="0"/>
      <p:bldP spid="2057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95288" y="6921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endParaRPr lang="en-US" altLang="en-US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87375" y="2636838"/>
            <a:ext cx="80660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3200"/>
              <a:t>EATING 5 FRUIT AND VEGETABLES PER</a:t>
            </a:r>
          </a:p>
          <a:p>
            <a:pPr eaLnBrk="1" hangingPunct="1"/>
            <a:r>
              <a:rPr lang="en-GB" altLang="en-US" sz="3200"/>
              <a:t>DAY HELPS PREVENT DISEASE</a:t>
            </a:r>
            <a:endParaRPr lang="en-US" altLang="en-US" sz="3200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68313" y="1700213"/>
            <a:ext cx="4953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4400" b="1">
                <a:solidFill>
                  <a:srgbClr val="FFFF66"/>
                </a:solidFill>
              </a:rPr>
              <a:t>2</a:t>
            </a:r>
            <a:endParaRPr lang="en-US" altLang="en-US" sz="4400" b="1">
              <a:solidFill>
                <a:srgbClr val="FFFF66"/>
              </a:solidFill>
            </a:endParaRPr>
          </a:p>
        </p:txBody>
      </p:sp>
      <p:pic>
        <p:nvPicPr>
          <p:cNvPr id="17418" name="Picture 10" descr="FruitV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65625"/>
            <a:ext cx="2841625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fruit_festival_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05263"/>
            <a:ext cx="3024187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79450" y="333375"/>
            <a:ext cx="2062163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 dirty="0">
                <a:solidFill>
                  <a:schemeClr val="bg1"/>
                </a:solidFill>
              </a:rPr>
              <a:t>IMPOSSIBLE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493730" y="333375"/>
            <a:ext cx="1266825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LIKELY</a:t>
            </a:r>
            <a:endParaRPr lang="en-US" altLang="en-US" sz="2400" b="1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479317" y="332656"/>
            <a:ext cx="1014413" cy="457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EVEN</a:t>
            </a:r>
            <a:endParaRPr lang="en-US" altLang="en-US" sz="2400" b="1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754755" y="333375"/>
            <a:ext cx="1708150" cy="4572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UNLIKELY</a:t>
            </a:r>
            <a:endParaRPr lang="en-US" altLang="en-US" sz="2400" b="1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749804" y="333375"/>
            <a:ext cx="1539875" cy="457200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>
                <a:solidFill>
                  <a:schemeClr val="bg1"/>
                </a:solidFill>
              </a:rPr>
              <a:t>CERTAIN</a:t>
            </a:r>
            <a:endParaRPr lang="en-US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  <p:bldP spid="174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95288" y="6921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endParaRPr lang="en-US" altLang="en-US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96900" y="2636838"/>
            <a:ext cx="80883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3200"/>
              <a:t>GOOD ATTENDANCE AT SCHOOL HAS A</a:t>
            </a:r>
          </a:p>
          <a:p>
            <a:pPr eaLnBrk="1" hangingPunct="1"/>
            <a:r>
              <a:rPr lang="en-GB" altLang="en-US" sz="3200"/>
              <a:t>POSITIVE EFFECT ON ACHIEVEMENT.</a:t>
            </a:r>
            <a:endParaRPr lang="en-US" altLang="en-US" sz="3200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68313" y="1700213"/>
            <a:ext cx="4953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4400" b="1">
                <a:solidFill>
                  <a:srgbClr val="FFFF66"/>
                </a:solidFill>
              </a:rPr>
              <a:t>3</a:t>
            </a:r>
            <a:endParaRPr lang="en-US" altLang="en-US" sz="4400" b="1">
              <a:solidFill>
                <a:srgbClr val="FFFF66"/>
              </a:solidFill>
            </a:endParaRPr>
          </a:p>
        </p:txBody>
      </p:sp>
      <p:pic>
        <p:nvPicPr>
          <p:cNvPr id="18442" name="Picture 10" descr="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071938"/>
            <a:ext cx="2303462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79450" y="333375"/>
            <a:ext cx="2062163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 dirty="0">
                <a:solidFill>
                  <a:schemeClr val="bg1"/>
                </a:solidFill>
              </a:rPr>
              <a:t>IMPOSSIBLE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493730" y="333375"/>
            <a:ext cx="1266825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LIKELY</a:t>
            </a:r>
            <a:endParaRPr lang="en-US" altLang="en-US" sz="2400" b="1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479317" y="332656"/>
            <a:ext cx="1014413" cy="457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EVEN</a:t>
            </a:r>
            <a:endParaRPr lang="en-US" altLang="en-US" sz="2400" b="1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754755" y="333375"/>
            <a:ext cx="1708150" cy="4572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UNLIKELY</a:t>
            </a:r>
            <a:endParaRPr lang="en-US" altLang="en-US" sz="2400" b="1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749804" y="333375"/>
            <a:ext cx="1539875" cy="457200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>
                <a:solidFill>
                  <a:schemeClr val="bg1"/>
                </a:solidFill>
              </a:rPr>
              <a:t>CERTAIN</a:t>
            </a:r>
            <a:endParaRPr lang="en-US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  <p:bldP spid="184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759152" y="2636838"/>
            <a:ext cx="78114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3200" dirty="0"/>
              <a:t>THE NEXT BABY TO BE BORN IN BURY</a:t>
            </a:r>
          </a:p>
          <a:p>
            <a:pPr eaLnBrk="1" hangingPunct="1"/>
            <a:r>
              <a:rPr lang="en-GB" altLang="en-US" sz="3200" dirty="0"/>
              <a:t>IS GOING TO BE A BOY.</a:t>
            </a:r>
            <a:endParaRPr lang="en-US" altLang="en-US" sz="3200" dirty="0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68313" y="1700213"/>
            <a:ext cx="4953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4400" b="1">
                <a:solidFill>
                  <a:srgbClr val="FFFF66"/>
                </a:solidFill>
              </a:rPr>
              <a:t>4</a:t>
            </a:r>
            <a:endParaRPr lang="en-US" altLang="en-US" sz="4400" b="1">
              <a:solidFill>
                <a:srgbClr val="FFFF66"/>
              </a:solidFill>
            </a:endParaRPr>
          </a:p>
        </p:txBody>
      </p:sp>
      <p:pic>
        <p:nvPicPr>
          <p:cNvPr id="19466" name="Picture 10" descr="clipart00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149725"/>
            <a:ext cx="273685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79450" y="333375"/>
            <a:ext cx="2062163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 dirty="0">
                <a:solidFill>
                  <a:schemeClr val="bg1"/>
                </a:solidFill>
              </a:rPr>
              <a:t>IMPOSSIBLE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493730" y="333375"/>
            <a:ext cx="1266825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LIKELY</a:t>
            </a:r>
            <a:endParaRPr lang="en-US" altLang="en-US" sz="2400" b="1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479317" y="332656"/>
            <a:ext cx="1014413" cy="457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EVEN</a:t>
            </a:r>
            <a:endParaRPr lang="en-US" altLang="en-US" sz="2400" b="1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754755" y="333375"/>
            <a:ext cx="1708150" cy="4572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UNLIKELY</a:t>
            </a:r>
            <a:endParaRPr lang="en-US" altLang="en-US" sz="2400" b="1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749804" y="333375"/>
            <a:ext cx="1539875" cy="457200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>
                <a:solidFill>
                  <a:schemeClr val="bg1"/>
                </a:solidFill>
              </a:rPr>
              <a:t>CERTAIN</a:t>
            </a:r>
            <a:endParaRPr lang="en-US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  <p:bldP spid="194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104107" y="1643063"/>
            <a:ext cx="51866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3200" dirty="0"/>
              <a:t>JANUARY 12 FALLS ON A </a:t>
            </a:r>
          </a:p>
          <a:p>
            <a:pPr eaLnBrk="1" hangingPunct="1"/>
            <a:r>
              <a:rPr lang="en-GB" altLang="en-US" sz="3200" dirty="0"/>
              <a:t>TUESDAY IN 2016</a:t>
            </a:r>
            <a:endParaRPr lang="en-US" altLang="en-US" sz="3200" dirty="0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68313" y="1700213"/>
            <a:ext cx="4953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4400" b="1">
                <a:solidFill>
                  <a:srgbClr val="FFFF66"/>
                </a:solidFill>
              </a:rPr>
              <a:t>5</a:t>
            </a:r>
            <a:endParaRPr lang="en-US" altLang="en-US" sz="4400" b="1">
              <a:solidFill>
                <a:srgbClr val="FFFF66"/>
              </a:solidFill>
            </a:endParaRPr>
          </a:p>
        </p:txBody>
      </p:sp>
      <p:pic>
        <p:nvPicPr>
          <p:cNvPr id="13327" name="Picture 15" descr="http://www.locallinks.com/sunnyvale/uploaded_images/calendar_clip_art-75526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857500"/>
            <a:ext cx="303847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79450" y="333375"/>
            <a:ext cx="2062163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 dirty="0">
                <a:solidFill>
                  <a:schemeClr val="bg1"/>
                </a:solidFill>
              </a:rPr>
              <a:t>IMPOSSIBLE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493730" y="333375"/>
            <a:ext cx="1266825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LIKELY</a:t>
            </a:r>
            <a:endParaRPr lang="en-US" altLang="en-US" sz="2400" b="1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479317" y="332656"/>
            <a:ext cx="1014413" cy="457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EVEN</a:t>
            </a:r>
            <a:endParaRPr lang="en-US" altLang="en-US" sz="2400" b="1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754755" y="333375"/>
            <a:ext cx="1708150" cy="4572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UNLIKELY</a:t>
            </a:r>
            <a:endParaRPr lang="en-US" altLang="en-US" sz="2400" b="1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749804" y="333375"/>
            <a:ext cx="1539875" cy="457200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>
                <a:solidFill>
                  <a:schemeClr val="bg1"/>
                </a:solidFill>
              </a:rPr>
              <a:t>CERTAIN</a:t>
            </a:r>
            <a:endParaRPr lang="en-US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utoUpdateAnimBg="0"/>
      <p:bldP spid="20489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95288" y="6921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endParaRPr lang="en-US" altLang="en-US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468313" y="1700213"/>
            <a:ext cx="4953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4400" b="1">
                <a:solidFill>
                  <a:srgbClr val="FFFF66"/>
                </a:solidFill>
              </a:rPr>
              <a:t>6</a:t>
            </a:r>
            <a:endParaRPr lang="en-US" altLang="en-US" sz="4400" b="1">
              <a:solidFill>
                <a:srgbClr val="FFFF66"/>
              </a:solidFill>
            </a:endParaRPr>
          </a:p>
        </p:txBody>
      </p:sp>
      <p:pic>
        <p:nvPicPr>
          <p:cNvPr id="15372" name="Picture 12" descr="http://www.newsstand.co.uk/i2371306/Zoom/GQ-RUSSIAN_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r="-945"/>
          <a:stretch/>
        </p:blipFill>
        <p:spPr bwMode="auto">
          <a:xfrm>
            <a:off x="1296000" y="1269866"/>
            <a:ext cx="3850407" cy="5361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335613" y="1916832"/>
            <a:ext cx="3600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3200" dirty="0"/>
              <a:t>I WILL BE ABLE </a:t>
            </a:r>
          </a:p>
          <a:p>
            <a:pPr eaLnBrk="1" hangingPunct="1"/>
            <a:r>
              <a:rPr lang="en-GB" altLang="en-US" sz="3200" dirty="0"/>
              <a:t>TO SPEAK</a:t>
            </a:r>
          </a:p>
          <a:p>
            <a:pPr eaLnBrk="1" hangingPunct="1"/>
            <a:r>
              <a:rPr lang="en-GB" altLang="en-US" sz="3200" dirty="0"/>
              <a:t>FLUENT RUSSIAN </a:t>
            </a:r>
          </a:p>
          <a:p>
            <a:pPr eaLnBrk="1" hangingPunct="1"/>
            <a:r>
              <a:rPr lang="en-GB" altLang="en-US" sz="3200" dirty="0"/>
              <a:t>IN THE</a:t>
            </a:r>
            <a:br>
              <a:rPr lang="en-GB" altLang="en-US" sz="3200" dirty="0"/>
            </a:br>
            <a:r>
              <a:rPr lang="en-GB" altLang="en-US" sz="3200" dirty="0"/>
              <a:t>NEXT 5 MINUTES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79450" y="333375"/>
            <a:ext cx="2062163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 dirty="0">
                <a:solidFill>
                  <a:schemeClr val="bg1"/>
                </a:solidFill>
              </a:rPr>
              <a:t>IMPOSSIBLE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493730" y="333375"/>
            <a:ext cx="1266825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LIKELY</a:t>
            </a:r>
            <a:endParaRPr lang="en-US" altLang="en-US" sz="2400" b="1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479317" y="332656"/>
            <a:ext cx="1014413" cy="457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EVEN</a:t>
            </a:r>
            <a:endParaRPr lang="en-US" altLang="en-US" sz="2400" b="1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754755" y="333375"/>
            <a:ext cx="1708150" cy="4572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UNLIKELY</a:t>
            </a:r>
            <a:endParaRPr lang="en-US" altLang="en-US" sz="2400" b="1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749804" y="333375"/>
            <a:ext cx="1539875" cy="457200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>
                <a:solidFill>
                  <a:schemeClr val="bg1"/>
                </a:solidFill>
              </a:rPr>
              <a:t>CERTAIN</a:t>
            </a:r>
            <a:endParaRPr lang="en-US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nimBg="1" autoUpdateAnimBg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646238" y="2636838"/>
            <a:ext cx="64785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3200"/>
              <a:t>EATING JUNK FOOD</a:t>
            </a:r>
          </a:p>
          <a:p>
            <a:pPr eaLnBrk="1" hangingPunct="1"/>
            <a:r>
              <a:rPr lang="en-GB" altLang="en-US" sz="3200"/>
              <a:t> AND AVOIDING EXERCISE</a:t>
            </a:r>
          </a:p>
          <a:p>
            <a:pPr eaLnBrk="1" hangingPunct="1"/>
            <a:r>
              <a:rPr lang="en-GB" altLang="en-US" sz="3200"/>
              <a:t> WILL MAKE YOU LOSE WEIGHT</a:t>
            </a:r>
            <a:endParaRPr lang="en-US" altLang="en-US" sz="3200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468313" y="1700213"/>
            <a:ext cx="4953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4400" b="1">
                <a:solidFill>
                  <a:srgbClr val="FFFF66"/>
                </a:solidFill>
              </a:rPr>
              <a:t>1</a:t>
            </a:r>
            <a:endParaRPr lang="en-US" altLang="en-US" sz="4400" b="1">
              <a:solidFill>
                <a:srgbClr val="FFFF66"/>
              </a:solidFill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3059113" y="1412875"/>
            <a:ext cx="3232150" cy="823913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4800" b="1"/>
              <a:t>UNLIKELY</a:t>
            </a:r>
            <a:endParaRPr lang="en-US" altLang="en-US" sz="4800" b="1"/>
          </a:p>
        </p:txBody>
      </p:sp>
      <p:pic>
        <p:nvPicPr>
          <p:cNvPr id="22539" name="Picture 11" descr="Thumbnai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244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2" descr="armchair_f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4437063"/>
            <a:ext cx="2173288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79450" y="333375"/>
            <a:ext cx="2062163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 dirty="0">
                <a:solidFill>
                  <a:schemeClr val="bg1"/>
                </a:solidFill>
              </a:rPr>
              <a:t>IMPOSSIBLE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493730" y="333375"/>
            <a:ext cx="1266825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LIKELY</a:t>
            </a:r>
            <a:endParaRPr lang="en-US" altLang="en-US" sz="2400" b="1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479317" y="332656"/>
            <a:ext cx="1014413" cy="457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EVEN</a:t>
            </a:r>
            <a:endParaRPr lang="en-US" altLang="en-US" sz="2400" b="1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754755" y="333375"/>
            <a:ext cx="1708150" cy="4572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UNLIKELY</a:t>
            </a:r>
            <a:endParaRPr lang="en-US" altLang="en-US" sz="2400" b="1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749804" y="333375"/>
            <a:ext cx="1539875" cy="457200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>
                <a:solidFill>
                  <a:schemeClr val="bg1"/>
                </a:solidFill>
              </a:rPr>
              <a:t>CERTAIN</a:t>
            </a:r>
            <a:endParaRPr lang="en-US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587375" y="2636838"/>
            <a:ext cx="80660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3200"/>
              <a:t>EATING 5 FRUIT AND VEGETABLES PER</a:t>
            </a:r>
          </a:p>
          <a:p>
            <a:pPr eaLnBrk="1" hangingPunct="1"/>
            <a:r>
              <a:rPr lang="en-GB" altLang="en-US" sz="3200"/>
              <a:t>DAY HELPS PREVENT DISEASE</a:t>
            </a:r>
            <a:endParaRPr lang="en-US" altLang="en-US" sz="3200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68313" y="1700213"/>
            <a:ext cx="4953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4400" b="1">
                <a:solidFill>
                  <a:srgbClr val="FFFF66"/>
                </a:solidFill>
              </a:rPr>
              <a:t>2</a:t>
            </a:r>
            <a:endParaRPr lang="en-US" altLang="en-US" sz="4400" b="1">
              <a:solidFill>
                <a:srgbClr val="FFFF66"/>
              </a:solidFill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3492500" y="1557338"/>
            <a:ext cx="2352675" cy="8239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4800" b="1"/>
              <a:t>LIKELY</a:t>
            </a:r>
            <a:endParaRPr lang="en-US" altLang="en-US" sz="4800" b="1"/>
          </a:p>
        </p:txBody>
      </p:sp>
      <p:pic>
        <p:nvPicPr>
          <p:cNvPr id="23563" name="Picture 11" descr="FruitV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65625"/>
            <a:ext cx="2841625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2" descr="fruit_festival_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05263"/>
            <a:ext cx="3024187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79450" y="333375"/>
            <a:ext cx="2062163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 dirty="0">
                <a:solidFill>
                  <a:schemeClr val="bg1"/>
                </a:solidFill>
              </a:rPr>
              <a:t>IMPOSSIBLE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493730" y="333375"/>
            <a:ext cx="1266825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LIKELY</a:t>
            </a:r>
            <a:endParaRPr lang="en-US" altLang="en-US" sz="2400" b="1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479317" y="332656"/>
            <a:ext cx="1014413" cy="457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EVEN</a:t>
            </a:r>
            <a:endParaRPr lang="en-US" altLang="en-US" sz="2400" b="1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754755" y="333375"/>
            <a:ext cx="1708150" cy="4572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UNLIKELY</a:t>
            </a:r>
            <a:endParaRPr lang="en-US" altLang="en-US" sz="2400" b="1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749804" y="333375"/>
            <a:ext cx="1539875" cy="457200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>
                <a:solidFill>
                  <a:schemeClr val="bg1"/>
                </a:solidFill>
              </a:rPr>
              <a:t>CERTAIN</a:t>
            </a:r>
            <a:endParaRPr lang="en-US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96900" y="2636838"/>
            <a:ext cx="80883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3200"/>
              <a:t>GOOD ATTENDANCE AT SCHOOL HAS A</a:t>
            </a:r>
          </a:p>
          <a:p>
            <a:pPr eaLnBrk="1" hangingPunct="1"/>
            <a:r>
              <a:rPr lang="en-GB" altLang="en-US" sz="3200"/>
              <a:t>POSITIVE EFFECT ON ACHIEVEMENT.</a:t>
            </a:r>
            <a:endParaRPr lang="en-US" altLang="en-US" sz="3200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468313" y="1700213"/>
            <a:ext cx="4953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4400" b="1">
                <a:solidFill>
                  <a:srgbClr val="FFFF66"/>
                </a:solidFill>
              </a:rPr>
              <a:t>3</a:t>
            </a:r>
            <a:endParaRPr lang="en-US" altLang="en-US" sz="4400" b="1">
              <a:solidFill>
                <a:srgbClr val="FFFF66"/>
              </a:solidFill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3419475" y="1557338"/>
            <a:ext cx="2352675" cy="8239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4800" b="1"/>
              <a:t>LIKELY</a:t>
            </a:r>
            <a:endParaRPr lang="en-US" altLang="en-US" sz="4800" b="1"/>
          </a:p>
        </p:txBody>
      </p:sp>
      <p:pic>
        <p:nvPicPr>
          <p:cNvPr id="24587" name="Picture 11" descr="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071938"/>
            <a:ext cx="2303462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79450" y="333375"/>
            <a:ext cx="2062163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 dirty="0">
                <a:solidFill>
                  <a:schemeClr val="bg1"/>
                </a:solidFill>
              </a:rPr>
              <a:t>IMPOSSIBLE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493730" y="333375"/>
            <a:ext cx="1266825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LIKELY</a:t>
            </a:r>
            <a:endParaRPr lang="en-US" altLang="en-US" sz="2400" b="1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479317" y="332656"/>
            <a:ext cx="1014413" cy="457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EVEN</a:t>
            </a:r>
            <a:endParaRPr lang="en-US" altLang="en-US" sz="2400" b="1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754755" y="333375"/>
            <a:ext cx="1708150" cy="4572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UNLIKELY</a:t>
            </a:r>
            <a:endParaRPr lang="en-US" altLang="en-US" sz="2400" b="1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749804" y="333375"/>
            <a:ext cx="1539875" cy="457200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>
                <a:solidFill>
                  <a:schemeClr val="bg1"/>
                </a:solidFill>
              </a:rPr>
              <a:t>CERTAIN</a:t>
            </a:r>
            <a:endParaRPr lang="en-US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777875" y="2636838"/>
            <a:ext cx="77739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3200"/>
              <a:t>THE NEXT BABY TO BE BORN IN BURY</a:t>
            </a:r>
          </a:p>
          <a:p>
            <a:pPr eaLnBrk="1" hangingPunct="1"/>
            <a:r>
              <a:rPr lang="en-GB" altLang="en-US" sz="3200"/>
              <a:t>IS GOING TO BE A BOY.</a:t>
            </a:r>
            <a:endParaRPr lang="en-US" altLang="en-US" sz="3200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468313" y="1700213"/>
            <a:ext cx="4953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4400" b="1">
                <a:solidFill>
                  <a:srgbClr val="FFFF66"/>
                </a:solidFill>
              </a:rPr>
              <a:t>4</a:t>
            </a:r>
            <a:endParaRPr lang="en-US" altLang="en-US" sz="4400" b="1">
              <a:solidFill>
                <a:srgbClr val="FFFF66"/>
              </a:solidFill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492500" y="1557338"/>
            <a:ext cx="1843088" cy="823912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4800" b="1"/>
              <a:t>EVEN</a:t>
            </a:r>
            <a:endParaRPr lang="en-US" altLang="en-US" sz="4800" b="1"/>
          </a:p>
        </p:txBody>
      </p:sp>
      <p:pic>
        <p:nvPicPr>
          <p:cNvPr id="25611" name="Picture 11" descr="clipart00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149725"/>
            <a:ext cx="273685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79450" y="333375"/>
            <a:ext cx="2062163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 dirty="0">
                <a:solidFill>
                  <a:schemeClr val="bg1"/>
                </a:solidFill>
              </a:rPr>
              <a:t>IMPOSSIBLE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493730" y="333375"/>
            <a:ext cx="1266825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LIKELY</a:t>
            </a:r>
            <a:endParaRPr lang="en-US" altLang="en-US" sz="2400" b="1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479317" y="332656"/>
            <a:ext cx="1014413" cy="457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EVEN</a:t>
            </a:r>
            <a:endParaRPr lang="en-US" altLang="en-US" sz="2400" b="1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754755" y="333375"/>
            <a:ext cx="1708150" cy="4572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UNLIKELY</a:t>
            </a:r>
            <a:endParaRPr lang="en-US" altLang="en-US" sz="2400" b="1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749804" y="333375"/>
            <a:ext cx="1539875" cy="457200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>
                <a:solidFill>
                  <a:schemeClr val="bg1"/>
                </a:solidFill>
              </a:rPr>
              <a:t>CERTAIN</a:t>
            </a:r>
            <a:endParaRPr lang="en-US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468313" y="1700213"/>
            <a:ext cx="4953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4400" b="1">
                <a:solidFill>
                  <a:srgbClr val="FFFF66"/>
                </a:solidFill>
              </a:rPr>
              <a:t>5</a:t>
            </a:r>
            <a:endParaRPr lang="en-US" altLang="en-US" sz="4400" b="1">
              <a:solidFill>
                <a:srgbClr val="FFFF66"/>
              </a:solidFill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3132138" y="1557338"/>
            <a:ext cx="2892425" cy="823912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4800" b="1">
                <a:solidFill>
                  <a:schemeClr val="bg1"/>
                </a:solidFill>
              </a:rPr>
              <a:t>CERTAIN</a:t>
            </a:r>
            <a:endParaRPr lang="en-US" altLang="en-US" sz="4800" b="1">
              <a:solidFill>
                <a:schemeClr val="bg1"/>
              </a:solidFill>
            </a:endParaRPr>
          </a:p>
        </p:txBody>
      </p:sp>
      <p:pic>
        <p:nvPicPr>
          <p:cNvPr id="20491" name="Picture 15" descr="http://www.locallinks.com/sunnyvale/uploaded_images/calendar_clip_art-75526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071813"/>
            <a:ext cx="303847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79450" y="333375"/>
            <a:ext cx="2062163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 dirty="0">
                <a:solidFill>
                  <a:schemeClr val="bg1"/>
                </a:solidFill>
              </a:rPr>
              <a:t>IMPOSSIBLE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493730" y="333375"/>
            <a:ext cx="1266825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LIKELY</a:t>
            </a:r>
            <a:endParaRPr lang="en-US" altLang="en-US" sz="2400" b="1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479317" y="332656"/>
            <a:ext cx="1014413" cy="457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EVEN</a:t>
            </a:r>
            <a:endParaRPr lang="en-US" altLang="en-US" sz="2400" b="1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754755" y="333375"/>
            <a:ext cx="1708150" cy="4572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UNLIKELY</a:t>
            </a:r>
            <a:endParaRPr lang="en-US" altLang="en-US" sz="2400" b="1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749804" y="333375"/>
            <a:ext cx="1539875" cy="457200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>
                <a:solidFill>
                  <a:schemeClr val="bg1"/>
                </a:solidFill>
              </a:rPr>
              <a:t>CERTAIN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393217" y="2462213"/>
            <a:ext cx="51866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3200" dirty="0"/>
              <a:t>JANUARY 12 FALLS ON A </a:t>
            </a:r>
          </a:p>
          <a:p>
            <a:pPr eaLnBrk="1" hangingPunct="1"/>
            <a:r>
              <a:rPr lang="en-GB" altLang="en-US" sz="3200" dirty="0"/>
              <a:t>TUESDAY IN 2016</a:t>
            </a:r>
            <a:endParaRPr lang="en-US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68313" y="2205038"/>
            <a:ext cx="84963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7200" i="1"/>
              <a:t>What is</a:t>
            </a:r>
            <a:r>
              <a:rPr lang="en-GB" altLang="en-US" sz="7200"/>
              <a:t> </a:t>
            </a:r>
            <a:r>
              <a:rPr lang="en-GB" altLang="en-US" sz="7200" i="1">
                <a:solidFill>
                  <a:srgbClr val="0033CC"/>
                </a:solidFill>
              </a:rPr>
              <a:t>probability?</a:t>
            </a:r>
          </a:p>
        </p:txBody>
      </p:sp>
      <p:pic>
        <p:nvPicPr>
          <p:cNvPr id="3081" name="Picture 9" descr="MCj043151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90817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95288" y="6921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endParaRPr lang="en-US" altLang="en-US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468313" y="1700213"/>
            <a:ext cx="4953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4400" b="1">
                <a:solidFill>
                  <a:srgbClr val="FFFF66"/>
                </a:solidFill>
              </a:rPr>
              <a:t>6</a:t>
            </a:r>
            <a:endParaRPr lang="en-US" altLang="en-US" sz="4400" b="1">
              <a:solidFill>
                <a:srgbClr val="FFFF66"/>
              </a:solidFill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79450" y="333375"/>
            <a:ext cx="2062163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 dirty="0">
                <a:solidFill>
                  <a:schemeClr val="bg1"/>
                </a:solidFill>
              </a:rPr>
              <a:t>IMPOSSIBLE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493730" y="333375"/>
            <a:ext cx="1266825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LIKELY</a:t>
            </a:r>
            <a:endParaRPr lang="en-US" altLang="en-US" sz="2400" b="1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479317" y="332656"/>
            <a:ext cx="1014413" cy="457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EVEN</a:t>
            </a:r>
            <a:endParaRPr lang="en-US" altLang="en-US" sz="2400" b="1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754755" y="333375"/>
            <a:ext cx="1708150" cy="4572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UNLIKELY</a:t>
            </a:r>
            <a:endParaRPr lang="en-US" altLang="en-US" sz="2400" b="1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749804" y="333375"/>
            <a:ext cx="1539875" cy="457200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>
                <a:solidFill>
                  <a:schemeClr val="bg1"/>
                </a:solidFill>
              </a:rPr>
              <a:t>CERTAIN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8863"/>
            <a:ext cx="4438650" cy="595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3132138" y="1268413"/>
            <a:ext cx="3944937" cy="8239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4800" b="1" dirty="0">
                <a:solidFill>
                  <a:schemeClr val="bg1"/>
                </a:solidFill>
              </a:rPr>
              <a:t>IMPOSSIBLE</a:t>
            </a:r>
            <a:endParaRPr lang="en-US" altLang="en-US" sz="4800" b="1" dirty="0">
              <a:solidFill>
                <a:schemeClr val="bg1"/>
              </a:solidFill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407326" y="2462213"/>
            <a:ext cx="3600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3200" dirty="0"/>
              <a:t>I WILL BE ABLE </a:t>
            </a:r>
          </a:p>
          <a:p>
            <a:pPr eaLnBrk="1" hangingPunct="1"/>
            <a:r>
              <a:rPr lang="en-GB" altLang="en-US" sz="3200" dirty="0"/>
              <a:t>TO SPEAK</a:t>
            </a:r>
          </a:p>
          <a:p>
            <a:pPr eaLnBrk="1" hangingPunct="1"/>
            <a:r>
              <a:rPr lang="en-GB" altLang="en-US" sz="3200" dirty="0"/>
              <a:t>FLUENT RUSSIAN </a:t>
            </a:r>
          </a:p>
          <a:p>
            <a:pPr eaLnBrk="1" hangingPunct="1"/>
            <a:r>
              <a:rPr lang="en-GB" altLang="en-US" sz="3200" dirty="0"/>
              <a:t>IN THE</a:t>
            </a:r>
            <a:br>
              <a:rPr lang="en-GB" altLang="en-US" sz="3200" dirty="0"/>
            </a:br>
            <a:r>
              <a:rPr lang="en-GB" altLang="en-US" sz="3200" dirty="0"/>
              <a:t>NEXT 5 MINUTES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96975"/>
            <a:ext cx="5329237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26066">
            <a:off x="5081588" y="-1617663"/>
            <a:ext cx="5329238" cy="519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2" descr="p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25538"/>
            <a:ext cx="8509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 descr="p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135063"/>
            <a:ext cx="8509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p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38" y="1125538"/>
            <a:ext cx="8509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12" descr="brow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46263"/>
            <a:ext cx="8509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Picture 13" descr="brow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846263"/>
            <a:ext cx="8509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Picture 14" descr="brow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846263"/>
            <a:ext cx="8509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3" name="Picture 15" descr="brow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1846263"/>
            <a:ext cx="8509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7" name="Picture 19" descr="bl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565400"/>
            <a:ext cx="774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8" name="Picture 20" descr="bl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2565400"/>
            <a:ext cx="774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9" name="Picture 21" descr="bl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565400"/>
            <a:ext cx="774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0" name="Picture 22" descr="oran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286125"/>
            <a:ext cx="838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1" name="Picture 23" descr="oran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286125"/>
            <a:ext cx="838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2" name="Picture 24" descr="oran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3286125"/>
            <a:ext cx="838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3" name="Picture 25" descr="oran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286125"/>
            <a:ext cx="838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4" name="Picture 26" descr="yell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06850"/>
            <a:ext cx="8763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5" name="Picture 27" descr="yell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4006850"/>
            <a:ext cx="8763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6" name="Picture 28" descr="yell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006850"/>
            <a:ext cx="8763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20" name="Picture 32" descr="re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4786313"/>
            <a:ext cx="8382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21" name="Picture 33" descr="re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786313"/>
            <a:ext cx="8382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22" name="Picture 34" descr="gre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518150"/>
            <a:ext cx="838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24" name="Text Box 36"/>
          <p:cNvSpPr txBox="1">
            <a:spLocks noChangeArrowheads="1"/>
          </p:cNvSpPr>
          <p:nvPr/>
        </p:nvSpPr>
        <p:spPr bwMode="auto">
          <a:xfrm>
            <a:off x="4859338" y="2636838"/>
            <a:ext cx="39608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800">
                <a:latin typeface="Comic Sans MS" pitchFamily="66" charset="0"/>
              </a:rPr>
              <a:t>How many Smarties are there altogether?</a:t>
            </a:r>
            <a:endParaRPr lang="en-GB" altLang="en-US" sz="280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37926" name="Text Box 38"/>
          <p:cNvSpPr txBox="1">
            <a:spLocks noChangeArrowheads="1"/>
          </p:cNvSpPr>
          <p:nvPr/>
        </p:nvSpPr>
        <p:spPr bwMode="auto">
          <a:xfrm>
            <a:off x="6300788" y="3933825"/>
            <a:ext cx="647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800">
                <a:latin typeface="Comic Sans MS" pitchFamily="66" charset="0"/>
              </a:rPr>
              <a:t>20</a:t>
            </a:r>
            <a:endParaRPr lang="en-GB" altLang="en-US" sz="2800">
              <a:solidFill>
                <a:srgbClr val="0033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24" grpId="0"/>
      <p:bldP spid="379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655763" y="611188"/>
            <a:ext cx="71643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800">
                <a:latin typeface="Comic Sans MS" pitchFamily="66" charset="0"/>
              </a:rPr>
              <a:t>All the Smarties are put back in the tube.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258888" y="1773238"/>
            <a:ext cx="71643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800">
                <a:latin typeface="Comic Sans MS" pitchFamily="66" charset="0"/>
              </a:rPr>
              <a:t>If I pick a Smartie at random, what is the probability that it is green?</a:t>
            </a:r>
            <a:endParaRPr lang="en-GB" altLang="en-US" sz="280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2458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436688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2" name="Group 32"/>
          <p:cNvGrpSpPr>
            <a:grpSpLocks noChangeAspect="1"/>
          </p:cNvGrpSpPr>
          <p:nvPr/>
        </p:nvGrpSpPr>
        <p:grpSpPr bwMode="auto">
          <a:xfrm>
            <a:off x="684213" y="2943225"/>
            <a:ext cx="2278062" cy="3149600"/>
            <a:chOff x="431" y="709"/>
            <a:chExt cx="2297" cy="3175"/>
          </a:xfrm>
        </p:grpSpPr>
        <p:pic>
          <p:nvPicPr>
            <p:cNvPr id="24596" name="Picture 12" descr="pin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709"/>
              <a:ext cx="53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7" name="Picture 13" descr="pin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715"/>
              <a:ext cx="53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8" name="Picture 14" descr="pin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" y="709"/>
              <a:ext cx="53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9" name="Picture 15" descr="brow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163"/>
              <a:ext cx="536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0" name="Picture 16" descr="brow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1163"/>
              <a:ext cx="536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1" name="Picture 17" descr="brow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1163"/>
              <a:ext cx="536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2" name="Picture 18" descr="brow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" y="1163"/>
              <a:ext cx="536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3" name="Picture 19" descr="blu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616"/>
              <a:ext cx="48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4" name="Picture 20" descr="blu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" y="1616"/>
              <a:ext cx="48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5" name="Picture 21" descr="blu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1616"/>
              <a:ext cx="48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6" name="Picture 22" descr="oran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070"/>
              <a:ext cx="52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7" name="Picture 23" descr="oran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2070"/>
              <a:ext cx="52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8" name="Picture 24" descr="oran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6" y="2070"/>
              <a:ext cx="52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9" name="Picture 25" descr="oran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2070"/>
              <a:ext cx="52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0" name="Picture 26" descr="yellow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52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1" name="Picture 27" descr="yellow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" y="252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2" name="Picture 28" descr="yellow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252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3" name="Picture 29" descr="r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" y="3015"/>
              <a:ext cx="528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4" name="Picture 30" descr="r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3015"/>
              <a:ext cx="528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5" name="Picture 31" descr="gree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3476"/>
              <a:ext cx="52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0" y="5734050"/>
            <a:ext cx="2014538" cy="287338"/>
            <a:chOff x="0" y="3612"/>
            <a:chExt cx="1269" cy="181"/>
          </a:xfrm>
        </p:grpSpPr>
        <p:sp>
          <p:nvSpPr>
            <p:cNvPr id="24594" name="AutoShape 33"/>
            <p:cNvSpPr>
              <a:spLocks noChangeArrowheads="1"/>
            </p:cNvSpPr>
            <p:nvPr/>
          </p:nvSpPr>
          <p:spPr bwMode="auto">
            <a:xfrm>
              <a:off x="0" y="3612"/>
              <a:ext cx="385" cy="181"/>
            </a:xfrm>
            <a:prstGeom prst="rightArrow">
              <a:avLst>
                <a:gd name="adj1" fmla="val 50000"/>
                <a:gd name="adj2" fmla="val 53177"/>
              </a:avLst>
            </a:prstGeom>
            <a:solidFill>
              <a:srgbClr val="00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95" name="AutoShape 34"/>
            <p:cNvSpPr>
              <a:spLocks noChangeArrowheads="1"/>
            </p:cNvSpPr>
            <p:nvPr/>
          </p:nvSpPr>
          <p:spPr bwMode="auto">
            <a:xfrm flipH="1">
              <a:off x="884" y="3612"/>
              <a:ext cx="385" cy="181"/>
            </a:xfrm>
            <a:prstGeom prst="rightArrow">
              <a:avLst>
                <a:gd name="adj1" fmla="val 50000"/>
                <a:gd name="adj2" fmla="val 53177"/>
              </a:avLst>
            </a:prstGeom>
            <a:solidFill>
              <a:srgbClr val="00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3132138" y="3141663"/>
            <a:ext cx="6221412" cy="519112"/>
            <a:chOff x="1973" y="1979"/>
            <a:chExt cx="3919" cy="327"/>
          </a:xfrm>
        </p:grpSpPr>
        <p:sp>
          <p:nvSpPr>
            <p:cNvPr id="24592" name="Text Box 37"/>
            <p:cNvSpPr txBox="1">
              <a:spLocks noChangeArrowheads="1"/>
            </p:cNvSpPr>
            <p:nvPr/>
          </p:nvSpPr>
          <p:spPr bwMode="auto">
            <a:xfrm>
              <a:off x="1973" y="1979"/>
              <a:ext cx="391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2800">
                  <a:latin typeface="Comic Sans MS" pitchFamily="66" charset="0"/>
                </a:rPr>
                <a:t>Total number of Smarties =</a:t>
              </a:r>
              <a:endParaRPr lang="en-GB" altLang="en-US" sz="2800">
                <a:solidFill>
                  <a:srgbClr val="0033CC"/>
                </a:solidFill>
                <a:latin typeface="Comic Sans MS" pitchFamily="66" charset="0"/>
              </a:endParaRPr>
            </a:p>
          </p:txBody>
        </p:sp>
        <p:sp>
          <p:nvSpPr>
            <p:cNvPr id="24593" name="Text Box 38"/>
            <p:cNvSpPr txBox="1">
              <a:spLocks noChangeArrowheads="1"/>
            </p:cNvSpPr>
            <p:nvPr/>
          </p:nvSpPr>
          <p:spPr bwMode="auto">
            <a:xfrm>
              <a:off x="4967" y="1979"/>
              <a:ext cx="40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2800">
                  <a:latin typeface="Comic Sans MS" pitchFamily="66" charset="0"/>
                </a:rPr>
                <a:t>20</a:t>
              </a:r>
              <a:endParaRPr lang="en-GB" altLang="en-US" sz="2800">
                <a:solidFill>
                  <a:srgbClr val="0033CC"/>
                </a:solidFill>
                <a:latin typeface="Comic Sans MS" pitchFamily="66" charset="0"/>
              </a:endParaRPr>
            </a:p>
          </p:txBody>
        </p:sp>
      </p:grpSp>
      <p:sp>
        <p:nvSpPr>
          <p:cNvPr id="38951" name="Text Box 39"/>
          <p:cNvSpPr txBox="1">
            <a:spLocks noChangeArrowheads="1"/>
          </p:cNvSpPr>
          <p:nvPr/>
        </p:nvSpPr>
        <p:spPr bwMode="auto">
          <a:xfrm>
            <a:off x="3203575" y="3860800"/>
            <a:ext cx="6221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800">
                <a:latin typeface="Comic Sans MS" pitchFamily="66" charset="0"/>
              </a:rPr>
              <a:t>Number of green Smarties = 1</a:t>
            </a:r>
            <a:endParaRPr lang="en-GB" altLang="en-US" sz="280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38952" name="Text Box 40"/>
          <p:cNvSpPr txBox="1">
            <a:spLocks noChangeArrowheads="1"/>
          </p:cNvSpPr>
          <p:nvPr/>
        </p:nvSpPr>
        <p:spPr bwMode="auto">
          <a:xfrm>
            <a:off x="2922588" y="4724400"/>
            <a:ext cx="62214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800">
                <a:latin typeface="Comic Sans MS" pitchFamily="66" charset="0"/>
              </a:rPr>
              <a:t>Probability of picking green  =</a:t>
            </a:r>
            <a:endParaRPr lang="en-GB" altLang="en-US" sz="2800">
              <a:solidFill>
                <a:srgbClr val="0033CC"/>
              </a:solidFill>
              <a:latin typeface="Comic Sans MS" pitchFamily="66" charset="0"/>
            </a:endParaRPr>
          </a:p>
        </p:txBody>
      </p: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7966075" y="4678363"/>
            <a:ext cx="555625" cy="960437"/>
            <a:chOff x="5018" y="2947"/>
            <a:chExt cx="350" cy="605"/>
          </a:xfrm>
        </p:grpSpPr>
        <p:sp>
          <p:nvSpPr>
            <p:cNvPr id="24589" name="Text Box 45"/>
            <p:cNvSpPr txBox="1">
              <a:spLocks noChangeArrowheads="1"/>
            </p:cNvSpPr>
            <p:nvPr/>
          </p:nvSpPr>
          <p:spPr bwMode="auto">
            <a:xfrm>
              <a:off x="5077" y="2947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 b="1">
                  <a:latin typeface="Comic Sans MS" pitchFamily="66" charset="0"/>
                </a:rPr>
                <a:t>1</a:t>
              </a:r>
            </a:p>
          </p:txBody>
        </p:sp>
        <p:sp>
          <p:nvSpPr>
            <p:cNvPr id="24590" name="Text Box 46"/>
            <p:cNvSpPr txBox="1">
              <a:spLocks noChangeArrowheads="1"/>
            </p:cNvSpPr>
            <p:nvPr/>
          </p:nvSpPr>
          <p:spPr bwMode="auto">
            <a:xfrm>
              <a:off x="5018" y="326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 b="1">
                  <a:latin typeface="Comic Sans MS" pitchFamily="66" charset="0"/>
                </a:rPr>
                <a:t>20</a:t>
              </a:r>
            </a:p>
          </p:txBody>
        </p:sp>
        <p:sp>
          <p:nvSpPr>
            <p:cNvPr id="24591" name="Line 47"/>
            <p:cNvSpPr>
              <a:spLocks noChangeShapeType="1"/>
            </p:cNvSpPr>
            <p:nvPr/>
          </p:nvSpPr>
          <p:spPr bwMode="auto">
            <a:xfrm>
              <a:off x="5103" y="3249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8961" name="Line 49"/>
          <p:cNvSpPr>
            <a:spLocks noChangeShapeType="1"/>
          </p:cNvSpPr>
          <p:nvPr/>
        </p:nvSpPr>
        <p:spPr bwMode="auto">
          <a:xfrm>
            <a:off x="7956550" y="5661025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38951" grpId="0"/>
      <p:bldP spid="38952" grpId="0"/>
      <p:bldP spid="3896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655763" y="611188"/>
            <a:ext cx="71643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800">
                <a:latin typeface="Comic Sans MS" pitchFamily="66" charset="0"/>
              </a:rPr>
              <a:t>All the Smarties are in the tube.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258888" y="1773238"/>
            <a:ext cx="71643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800">
                <a:latin typeface="Comic Sans MS" pitchFamily="66" charset="0"/>
              </a:rPr>
              <a:t>If I pick a Smartie at random, what is the probability that it is brown?</a:t>
            </a:r>
            <a:endParaRPr lang="en-GB" altLang="en-US" sz="280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436688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6"/>
          <p:cNvGrpSpPr>
            <a:grpSpLocks noChangeAspect="1"/>
          </p:cNvGrpSpPr>
          <p:nvPr/>
        </p:nvGrpSpPr>
        <p:grpSpPr bwMode="auto">
          <a:xfrm>
            <a:off x="684213" y="2943225"/>
            <a:ext cx="2278062" cy="3149600"/>
            <a:chOff x="431" y="709"/>
            <a:chExt cx="2297" cy="3175"/>
          </a:xfrm>
        </p:grpSpPr>
        <p:pic>
          <p:nvPicPr>
            <p:cNvPr id="25625" name="Picture 7" descr="pin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709"/>
              <a:ext cx="53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6" name="Picture 8" descr="pin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715"/>
              <a:ext cx="53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7" name="Picture 9" descr="pin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" y="709"/>
              <a:ext cx="53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8" name="Picture 10" descr="brow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163"/>
              <a:ext cx="536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9" name="Picture 11" descr="brow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1163"/>
              <a:ext cx="536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30" name="Picture 12" descr="brow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1163"/>
              <a:ext cx="536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31" name="Picture 13" descr="brow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" y="1163"/>
              <a:ext cx="536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32" name="Picture 14" descr="blu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616"/>
              <a:ext cx="48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33" name="Picture 15" descr="blu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" y="1616"/>
              <a:ext cx="48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34" name="Picture 16" descr="blu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1616"/>
              <a:ext cx="48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35" name="Picture 17" descr="oran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070"/>
              <a:ext cx="52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36" name="Picture 18" descr="oran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2070"/>
              <a:ext cx="52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37" name="Picture 19" descr="oran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6" y="2070"/>
              <a:ext cx="52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38" name="Picture 20" descr="oran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2070"/>
              <a:ext cx="52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39" name="Picture 21" descr="yellow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52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0" name="Picture 22" descr="yellow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" y="252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1" name="Picture 23" descr="yellow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252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2" name="Picture 24" descr="r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" y="3015"/>
              <a:ext cx="528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3" name="Picture 25" descr="r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3015"/>
              <a:ext cx="528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4" name="Picture 26" descr="gree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3476"/>
              <a:ext cx="52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3132138" y="3141663"/>
            <a:ext cx="6221412" cy="519112"/>
            <a:chOff x="1973" y="1979"/>
            <a:chExt cx="3919" cy="327"/>
          </a:xfrm>
        </p:grpSpPr>
        <p:sp>
          <p:nvSpPr>
            <p:cNvPr id="25623" name="Text Box 30"/>
            <p:cNvSpPr txBox="1">
              <a:spLocks noChangeArrowheads="1"/>
            </p:cNvSpPr>
            <p:nvPr/>
          </p:nvSpPr>
          <p:spPr bwMode="auto">
            <a:xfrm>
              <a:off x="1973" y="1979"/>
              <a:ext cx="391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2800">
                  <a:latin typeface="Comic Sans MS" pitchFamily="66" charset="0"/>
                </a:rPr>
                <a:t>Total number of Smarties =</a:t>
              </a:r>
              <a:endParaRPr lang="en-GB" altLang="en-US" sz="2800">
                <a:solidFill>
                  <a:srgbClr val="0033CC"/>
                </a:solidFill>
                <a:latin typeface="Comic Sans MS" pitchFamily="66" charset="0"/>
              </a:endParaRPr>
            </a:p>
          </p:txBody>
        </p:sp>
        <p:sp>
          <p:nvSpPr>
            <p:cNvPr id="25624" name="Text Box 31"/>
            <p:cNvSpPr txBox="1">
              <a:spLocks noChangeArrowheads="1"/>
            </p:cNvSpPr>
            <p:nvPr/>
          </p:nvSpPr>
          <p:spPr bwMode="auto">
            <a:xfrm>
              <a:off x="4967" y="1979"/>
              <a:ext cx="40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2800">
                  <a:latin typeface="Comic Sans MS" pitchFamily="66" charset="0"/>
                </a:rPr>
                <a:t>20</a:t>
              </a:r>
              <a:endParaRPr lang="en-GB" altLang="en-US" sz="2800">
                <a:solidFill>
                  <a:srgbClr val="0033CC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0" y="3500438"/>
            <a:ext cx="9424988" cy="879475"/>
            <a:chOff x="0" y="2205"/>
            <a:chExt cx="5937" cy="554"/>
          </a:xfrm>
        </p:grpSpPr>
        <p:sp>
          <p:nvSpPr>
            <p:cNvPr id="25620" name="AutoShape 28"/>
            <p:cNvSpPr>
              <a:spLocks noChangeArrowheads="1"/>
            </p:cNvSpPr>
            <p:nvPr/>
          </p:nvSpPr>
          <p:spPr bwMode="auto">
            <a:xfrm>
              <a:off x="0" y="2205"/>
              <a:ext cx="385" cy="181"/>
            </a:xfrm>
            <a:prstGeom prst="rightArrow">
              <a:avLst>
                <a:gd name="adj1" fmla="val 50000"/>
                <a:gd name="adj2" fmla="val 53177"/>
              </a:avLst>
            </a:prstGeom>
            <a:solidFill>
              <a:srgbClr val="00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21" name="AutoShape 29"/>
            <p:cNvSpPr>
              <a:spLocks noChangeArrowheads="1"/>
            </p:cNvSpPr>
            <p:nvPr/>
          </p:nvSpPr>
          <p:spPr bwMode="auto">
            <a:xfrm flipH="1">
              <a:off x="1882" y="2205"/>
              <a:ext cx="385" cy="181"/>
            </a:xfrm>
            <a:prstGeom prst="rightArrow">
              <a:avLst>
                <a:gd name="adj1" fmla="val 50000"/>
                <a:gd name="adj2" fmla="val 53177"/>
              </a:avLst>
            </a:prstGeom>
            <a:solidFill>
              <a:srgbClr val="00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22" name="Text Box 32"/>
            <p:cNvSpPr txBox="1">
              <a:spLocks noChangeArrowheads="1"/>
            </p:cNvSpPr>
            <p:nvPr/>
          </p:nvSpPr>
          <p:spPr bwMode="auto">
            <a:xfrm>
              <a:off x="2018" y="2432"/>
              <a:ext cx="391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2800">
                  <a:latin typeface="Comic Sans MS" pitchFamily="66" charset="0"/>
                </a:rPr>
                <a:t>Number of brown Smarties = 4</a:t>
              </a:r>
              <a:endParaRPr lang="en-GB" altLang="en-US" sz="2800">
                <a:solidFill>
                  <a:srgbClr val="0033CC"/>
                </a:solidFill>
                <a:latin typeface="Comic Sans MS" pitchFamily="66" charset="0"/>
              </a:endParaRPr>
            </a:p>
          </p:txBody>
        </p:sp>
      </p:grpSp>
      <p:sp>
        <p:nvSpPr>
          <p:cNvPr id="48161" name="Text Box 33"/>
          <p:cNvSpPr txBox="1">
            <a:spLocks noChangeArrowheads="1"/>
          </p:cNvSpPr>
          <p:nvPr/>
        </p:nvSpPr>
        <p:spPr bwMode="auto">
          <a:xfrm>
            <a:off x="2922588" y="4724400"/>
            <a:ext cx="62214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800">
                <a:latin typeface="Comic Sans MS" pitchFamily="66" charset="0"/>
              </a:rPr>
              <a:t>Probability of picking brown  =</a:t>
            </a:r>
            <a:endParaRPr lang="en-GB" altLang="en-US" sz="2800">
              <a:solidFill>
                <a:srgbClr val="0033CC"/>
              </a:solidFill>
              <a:latin typeface="Comic Sans MS" pitchFamily="66" charset="0"/>
            </a:endParaRPr>
          </a:p>
        </p:txBody>
      </p: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7966075" y="4678363"/>
            <a:ext cx="555625" cy="960437"/>
            <a:chOff x="5018" y="2947"/>
            <a:chExt cx="350" cy="605"/>
          </a:xfrm>
        </p:grpSpPr>
        <p:sp>
          <p:nvSpPr>
            <p:cNvPr id="25617" name="Text Box 35"/>
            <p:cNvSpPr txBox="1">
              <a:spLocks noChangeArrowheads="1"/>
            </p:cNvSpPr>
            <p:nvPr/>
          </p:nvSpPr>
          <p:spPr bwMode="auto">
            <a:xfrm>
              <a:off x="5077" y="2947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 b="1">
                  <a:latin typeface="Comic Sans MS" pitchFamily="66" charset="0"/>
                </a:rPr>
                <a:t>4</a:t>
              </a:r>
            </a:p>
          </p:txBody>
        </p:sp>
        <p:sp>
          <p:nvSpPr>
            <p:cNvPr id="25618" name="Text Box 36"/>
            <p:cNvSpPr txBox="1">
              <a:spLocks noChangeArrowheads="1"/>
            </p:cNvSpPr>
            <p:nvPr/>
          </p:nvSpPr>
          <p:spPr bwMode="auto">
            <a:xfrm>
              <a:off x="5018" y="326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 b="1">
                  <a:latin typeface="Comic Sans MS" pitchFamily="66" charset="0"/>
                </a:rPr>
                <a:t>20</a:t>
              </a:r>
            </a:p>
          </p:txBody>
        </p:sp>
        <p:sp>
          <p:nvSpPr>
            <p:cNvPr id="25619" name="Line 37"/>
            <p:cNvSpPr>
              <a:spLocks noChangeShapeType="1"/>
            </p:cNvSpPr>
            <p:nvPr/>
          </p:nvSpPr>
          <p:spPr bwMode="auto">
            <a:xfrm>
              <a:off x="5103" y="3249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2916238" y="5637213"/>
            <a:ext cx="6221412" cy="960437"/>
            <a:chOff x="1837" y="3551"/>
            <a:chExt cx="3919" cy="605"/>
          </a:xfrm>
        </p:grpSpPr>
        <p:sp>
          <p:nvSpPr>
            <p:cNvPr id="25613" name="Text Box 38"/>
            <p:cNvSpPr txBox="1">
              <a:spLocks noChangeArrowheads="1"/>
            </p:cNvSpPr>
            <p:nvPr/>
          </p:nvSpPr>
          <p:spPr bwMode="auto">
            <a:xfrm>
              <a:off x="5071" y="3551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 b="1">
                  <a:latin typeface="Comic Sans MS" pitchFamily="66" charset="0"/>
                </a:rPr>
                <a:t>1</a:t>
              </a:r>
            </a:p>
          </p:txBody>
        </p:sp>
        <p:sp>
          <p:nvSpPr>
            <p:cNvPr id="25614" name="Text Box 39"/>
            <p:cNvSpPr txBox="1">
              <a:spLocks noChangeArrowheads="1"/>
            </p:cNvSpPr>
            <p:nvPr/>
          </p:nvSpPr>
          <p:spPr bwMode="auto">
            <a:xfrm>
              <a:off x="5070" y="3868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 b="1">
                  <a:latin typeface="Comic Sans MS" pitchFamily="66" charset="0"/>
                </a:rPr>
                <a:t>5</a:t>
              </a:r>
            </a:p>
          </p:txBody>
        </p:sp>
        <p:sp>
          <p:nvSpPr>
            <p:cNvPr id="25615" name="Line 40"/>
            <p:cNvSpPr>
              <a:spLocks noChangeShapeType="1"/>
            </p:cNvSpPr>
            <p:nvPr/>
          </p:nvSpPr>
          <p:spPr bwMode="auto">
            <a:xfrm>
              <a:off x="5097" y="3853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6" name="Text Box 41"/>
            <p:cNvSpPr txBox="1">
              <a:spLocks noChangeArrowheads="1"/>
            </p:cNvSpPr>
            <p:nvPr/>
          </p:nvSpPr>
          <p:spPr bwMode="auto">
            <a:xfrm>
              <a:off x="1837" y="3612"/>
              <a:ext cx="391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2800">
                  <a:latin typeface="Comic Sans MS" pitchFamily="66" charset="0"/>
                </a:rPr>
                <a:t>                                             =</a:t>
              </a:r>
              <a:endParaRPr lang="en-GB" altLang="en-US" sz="2800">
                <a:solidFill>
                  <a:srgbClr val="0033CC"/>
                </a:solidFill>
                <a:latin typeface="Comic Sans MS" pitchFamily="66" charset="0"/>
              </a:endParaRPr>
            </a:p>
          </p:txBody>
        </p:sp>
      </p:grpSp>
      <p:sp>
        <p:nvSpPr>
          <p:cNvPr id="48171" name="Line 43"/>
          <p:cNvSpPr>
            <a:spLocks noChangeShapeType="1"/>
          </p:cNvSpPr>
          <p:nvPr/>
        </p:nvSpPr>
        <p:spPr bwMode="auto">
          <a:xfrm>
            <a:off x="7956550" y="6597650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48161" grpId="0"/>
      <p:bldP spid="4817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655763" y="611188"/>
            <a:ext cx="71643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800">
                <a:latin typeface="Comic Sans MS" pitchFamily="66" charset="0"/>
              </a:rPr>
              <a:t>All the Smarties are in the tube.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258888" y="1773238"/>
            <a:ext cx="7416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800">
                <a:latin typeface="Comic Sans MS" pitchFamily="66" charset="0"/>
              </a:rPr>
              <a:t>If I pick a Smartie at random, what is the probability that it is orange or yellow?</a:t>
            </a:r>
            <a:endParaRPr lang="en-GB" altLang="en-US" sz="280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436688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0" name="Group 6"/>
          <p:cNvGrpSpPr>
            <a:grpSpLocks noChangeAspect="1"/>
          </p:cNvGrpSpPr>
          <p:nvPr/>
        </p:nvGrpSpPr>
        <p:grpSpPr bwMode="auto">
          <a:xfrm>
            <a:off x="684213" y="2943225"/>
            <a:ext cx="2278062" cy="3149600"/>
            <a:chOff x="431" y="709"/>
            <a:chExt cx="2297" cy="3175"/>
          </a:xfrm>
        </p:grpSpPr>
        <p:pic>
          <p:nvPicPr>
            <p:cNvPr id="26644" name="Picture 7" descr="pin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709"/>
              <a:ext cx="53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5" name="Picture 8" descr="pin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715"/>
              <a:ext cx="53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6" name="Picture 9" descr="pin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" y="709"/>
              <a:ext cx="53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7" name="Picture 10" descr="brow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163"/>
              <a:ext cx="536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8" name="Picture 11" descr="brow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1163"/>
              <a:ext cx="536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9" name="Picture 12" descr="brow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1163"/>
              <a:ext cx="536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0" name="Picture 13" descr="brow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" y="1163"/>
              <a:ext cx="536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1" name="Picture 14" descr="blu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616"/>
              <a:ext cx="48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2" name="Picture 15" descr="blu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" y="1616"/>
              <a:ext cx="48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3" name="Picture 16" descr="blu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1616"/>
              <a:ext cx="48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4" name="Picture 17" descr="oran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070"/>
              <a:ext cx="52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5" name="Picture 18" descr="oran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2070"/>
              <a:ext cx="52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6" name="Picture 19" descr="oran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6" y="2070"/>
              <a:ext cx="52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7" name="Picture 20" descr="oran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2070"/>
              <a:ext cx="52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8" name="Picture 21" descr="yellow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52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9" name="Picture 22" descr="yellow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" y="252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0" name="Picture 23" descr="yellow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252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1" name="Picture 24" descr="r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" y="3015"/>
              <a:ext cx="528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2" name="Picture 25" descr="r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3015"/>
              <a:ext cx="528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3" name="Picture 26" descr="gree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3476"/>
              <a:ext cx="52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132138" y="3141663"/>
            <a:ext cx="6221412" cy="519112"/>
            <a:chOff x="1973" y="1979"/>
            <a:chExt cx="3919" cy="327"/>
          </a:xfrm>
        </p:grpSpPr>
        <p:sp>
          <p:nvSpPr>
            <p:cNvPr id="26642" name="Text Box 28"/>
            <p:cNvSpPr txBox="1">
              <a:spLocks noChangeArrowheads="1"/>
            </p:cNvSpPr>
            <p:nvPr/>
          </p:nvSpPr>
          <p:spPr bwMode="auto">
            <a:xfrm>
              <a:off x="1973" y="1979"/>
              <a:ext cx="391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2800">
                  <a:latin typeface="Comic Sans MS" pitchFamily="66" charset="0"/>
                </a:rPr>
                <a:t>Total number of Smarties =</a:t>
              </a:r>
              <a:endParaRPr lang="en-GB" altLang="en-US" sz="2800">
                <a:solidFill>
                  <a:srgbClr val="0033CC"/>
                </a:solidFill>
                <a:latin typeface="Comic Sans MS" pitchFamily="66" charset="0"/>
              </a:endParaRPr>
            </a:p>
          </p:txBody>
        </p:sp>
        <p:sp>
          <p:nvSpPr>
            <p:cNvPr id="26643" name="Text Box 29"/>
            <p:cNvSpPr txBox="1">
              <a:spLocks noChangeArrowheads="1"/>
            </p:cNvSpPr>
            <p:nvPr/>
          </p:nvSpPr>
          <p:spPr bwMode="auto">
            <a:xfrm>
              <a:off x="4967" y="1979"/>
              <a:ext cx="40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2800">
                  <a:latin typeface="Comic Sans MS" pitchFamily="66" charset="0"/>
                </a:rPr>
                <a:t>20</a:t>
              </a:r>
              <a:endParaRPr lang="en-GB" altLang="en-US" sz="2800">
                <a:solidFill>
                  <a:srgbClr val="0033CC"/>
                </a:solidFill>
                <a:latin typeface="Comic Sans MS" pitchFamily="66" charset="0"/>
              </a:endParaRPr>
            </a:p>
          </p:txBody>
        </p:sp>
      </p:grpSp>
      <p:sp>
        <p:nvSpPr>
          <p:cNvPr id="49186" name="Text Box 34"/>
          <p:cNvSpPr txBox="1">
            <a:spLocks noChangeArrowheads="1"/>
          </p:cNvSpPr>
          <p:nvPr/>
        </p:nvSpPr>
        <p:spPr bwMode="auto">
          <a:xfrm>
            <a:off x="3851275" y="5229225"/>
            <a:ext cx="62214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800">
                <a:latin typeface="Comic Sans MS" pitchFamily="66" charset="0"/>
              </a:rPr>
              <a:t>Probability of picking </a:t>
            </a:r>
          </a:p>
          <a:p>
            <a:pPr algn="l" eaLnBrk="1" hangingPunct="1"/>
            <a:r>
              <a:rPr lang="en-GB" altLang="en-US" sz="2800">
                <a:latin typeface="Comic Sans MS" pitchFamily="66" charset="0"/>
              </a:rPr>
              <a:t>orange or yellow          =</a:t>
            </a:r>
            <a:endParaRPr lang="en-GB" altLang="en-US" sz="2800">
              <a:solidFill>
                <a:srgbClr val="0033CC"/>
              </a:solidFill>
              <a:latin typeface="Comic Sans MS" pitchFamily="66" charset="0"/>
            </a:endParaRPr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8027988" y="5445125"/>
            <a:ext cx="555625" cy="960438"/>
            <a:chOff x="5018" y="2947"/>
            <a:chExt cx="350" cy="605"/>
          </a:xfrm>
        </p:grpSpPr>
        <p:sp>
          <p:nvSpPr>
            <p:cNvPr id="26639" name="Text Box 36"/>
            <p:cNvSpPr txBox="1">
              <a:spLocks noChangeArrowheads="1"/>
            </p:cNvSpPr>
            <p:nvPr/>
          </p:nvSpPr>
          <p:spPr bwMode="auto">
            <a:xfrm>
              <a:off x="5077" y="2947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 b="1">
                  <a:latin typeface="Comic Sans MS" pitchFamily="66" charset="0"/>
                </a:rPr>
                <a:t>7</a:t>
              </a:r>
            </a:p>
          </p:txBody>
        </p:sp>
        <p:sp>
          <p:nvSpPr>
            <p:cNvPr id="26640" name="Text Box 37"/>
            <p:cNvSpPr txBox="1">
              <a:spLocks noChangeArrowheads="1"/>
            </p:cNvSpPr>
            <p:nvPr/>
          </p:nvSpPr>
          <p:spPr bwMode="auto">
            <a:xfrm>
              <a:off x="5018" y="326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 b="1">
                  <a:latin typeface="Comic Sans MS" pitchFamily="66" charset="0"/>
                </a:rPr>
                <a:t>20</a:t>
              </a:r>
            </a:p>
          </p:txBody>
        </p:sp>
        <p:sp>
          <p:nvSpPr>
            <p:cNvPr id="26641" name="Line 38"/>
            <p:cNvSpPr>
              <a:spLocks noChangeShapeType="1"/>
            </p:cNvSpPr>
            <p:nvPr/>
          </p:nvSpPr>
          <p:spPr bwMode="auto">
            <a:xfrm>
              <a:off x="5103" y="3249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0" y="3860800"/>
            <a:ext cx="9424988" cy="1223963"/>
            <a:chOff x="0" y="2432"/>
            <a:chExt cx="5937" cy="771"/>
          </a:xfrm>
        </p:grpSpPr>
        <p:sp>
          <p:nvSpPr>
            <p:cNvPr id="26636" name="AutoShape 31"/>
            <p:cNvSpPr>
              <a:spLocks noChangeArrowheads="1"/>
            </p:cNvSpPr>
            <p:nvPr/>
          </p:nvSpPr>
          <p:spPr bwMode="auto">
            <a:xfrm>
              <a:off x="0" y="2750"/>
              <a:ext cx="385" cy="181"/>
            </a:xfrm>
            <a:prstGeom prst="rightArrow">
              <a:avLst>
                <a:gd name="adj1" fmla="val 50000"/>
                <a:gd name="adj2" fmla="val 53177"/>
              </a:avLst>
            </a:prstGeom>
            <a:solidFill>
              <a:srgbClr val="00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637" name="Text Box 33"/>
            <p:cNvSpPr txBox="1">
              <a:spLocks noChangeArrowheads="1"/>
            </p:cNvSpPr>
            <p:nvPr/>
          </p:nvSpPr>
          <p:spPr bwMode="auto">
            <a:xfrm>
              <a:off x="2018" y="2432"/>
              <a:ext cx="3919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2800">
                  <a:latin typeface="Comic Sans MS" pitchFamily="66" charset="0"/>
                </a:rPr>
                <a:t>        Number of orange </a:t>
              </a:r>
            </a:p>
            <a:p>
              <a:pPr algn="l" eaLnBrk="1" hangingPunct="1"/>
              <a:r>
                <a:rPr lang="en-GB" altLang="en-US" sz="2800">
                  <a:latin typeface="Comic Sans MS" pitchFamily="66" charset="0"/>
                </a:rPr>
                <a:t>      and yellow Smarties    = 7</a:t>
              </a:r>
              <a:endParaRPr lang="en-GB" altLang="en-US" sz="2800">
                <a:solidFill>
                  <a:srgbClr val="0033CC"/>
                </a:solidFill>
                <a:latin typeface="Comic Sans MS" pitchFamily="66" charset="0"/>
              </a:endParaRPr>
            </a:p>
          </p:txBody>
        </p:sp>
        <p:sp>
          <p:nvSpPr>
            <p:cNvPr id="26638" name="AutoShape 45"/>
            <p:cNvSpPr>
              <a:spLocks noChangeArrowheads="1"/>
            </p:cNvSpPr>
            <p:nvPr/>
          </p:nvSpPr>
          <p:spPr bwMode="auto">
            <a:xfrm>
              <a:off x="0" y="3022"/>
              <a:ext cx="385" cy="181"/>
            </a:xfrm>
            <a:prstGeom prst="rightArrow">
              <a:avLst>
                <a:gd name="adj1" fmla="val 50000"/>
                <a:gd name="adj2" fmla="val 53177"/>
              </a:avLst>
            </a:prstGeom>
            <a:solidFill>
              <a:srgbClr val="00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49199" name="Line 47"/>
          <p:cNvSpPr>
            <a:spLocks noChangeShapeType="1"/>
          </p:cNvSpPr>
          <p:nvPr/>
        </p:nvSpPr>
        <p:spPr bwMode="auto">
          <a:xfrm>
            <a:off x="7956550" y="6453188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86" grpId="0"/>
      <p:bldP spid="4919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655763" y="611188"/>
            <a:ext cx="71643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800">
                <a:latin typeface="Comic Sans MS" pitchFamily="66" charset="0"/>
              </a:rPr>
              <a:t>All the Smarties are in the tube.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258888" y="1773238"/>
            <a:ext cx="7416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800">
                <a:latin typeface="Comic Sans MS" pitchFamily="66" charset="0"/>
              </a:rPr>
              <a:t>If I pick a Smartie at random, what is the probability that it is </a:t>
            </a:r>
            <a:r>
              <a:rPr lang="en-GB" altLang="en-US" sz="2800" i="1" u="sng">
                <a:latin typeface="Comic Sans MS" pitchFamily="66" charset="0"/>
              </a:rPr>
              <a:t>not</a:t>
            </a:r>
            <a:r>
              <a:rPr lang="en-GB" altLang="en-US" sz="2800">
                <a:latin typeface="Comic Sans MS" pitchFamily="66" charset="0"/>
              </a:rPr>
              <a:t> blue?</a:t>
            </a:r>
            <a:endParaRPr lang="en-GB" altLang="en-US" sz="280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436688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4" name="Group 6"/>
          <p:cNvGrpSpPr>
            <a:grpSpLocks noChangeAspect="1"/>
          </p:cNvGrpSpPr>
          <p:nvPr/>
        </p:nvGrpSpPr>
        <p:grpSpPr bwMode="auto">
          <a:xfrm>
            <a:off x="684213" y="2943225"/>
            <a:ext cx="2278062" cy="3149600"/>
            <a:chOff x="431" y="709"/>
            <a:chExt cx="2297" cy="3175"/>
          </a:xfrm>
        </p:grpSpPr>
        <p:pic>
          <p:nvPicPr>
            <p:cNvPr id="27672" name="Picture 7" descr="pin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709"/>
              <a:ext cx="53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3" name="Picture 8" descr="pin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715"/>
              <a:ext cx="53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4" name="Picture 9" descr="pin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" y="709"/>
              <a:ext cx="53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5" name="Picture 10" descr="brow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163"/>
              <a:ext cx="536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6" name="Picture 11" descr="brow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1163"/>
              <a:ext cx="536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7" name="Picture 12" descr="brow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1163"/>
              <a:ext cx="536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8" name="Picture 13" descr="brow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" y="1163"/>
              <a:ext cx="536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9" name="Picture 14" descr="blu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616"/>
              <a:ext cx="48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80" name="Picture 15" descr="blu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" y="1616"/>
              <a:ext cx="48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81" name="Picture 16" descr="blu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1616"/>
              <a:ext cx="48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82" name="Picture 17" descr="oran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070"/>
              <a:ext cx="52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83" name="Picture 18" descr="oran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2070"/>
              <a:ext cx="52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84" name="Picture 19" descr="oran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6" y="2070"/>
              <a:ext cx="52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85" name="Picture 20" descr="oran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2070"/>
              <a:ext cx="52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86" name="Picture 21" descr="yellow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52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87" name="Picture 22" descr="yellow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" y="252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88" name="Picture 23" descr="yellow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252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89" name="Picture 24" descr="r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" y="3015"/>
              <a:ext cx="528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90" name="Picture 25" descr="r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3015"/>
              <a:ext cx="528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91" name="Picture 26" descr="gree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3476"/>
              <a:ext cx="52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132138" y="3141663"/>
            <a:ext cx="6221412" cy="519112"/>
            <a:chOff x="1973" y="1979"/>
            <a:chExt cx="3919" cy="327"/>
          </a:xfrm>
        </p:grpSpPr>
        <p:sp>
          <p:nvSpPr>
            <p:cNvPr id="27670" name="Text Box 28"/>
            <p:cNvSpPr txBox="1">
              <a:spLocks noChangeArrowheads="1"/>
            </p:cNvSpPr>
            <p:nvPr/>
          </p:nvSpPr>
          <p:spPr bwMode="auto">
            <a:xfrm>
              <a:off x="1973" y="1979"/>
              <a:ext cx="391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2800">
                  <a:latin typeface="Comic Sans MS" pitchFamily="66" charset="0"/>
                </a:rPr>
                <a:t>Total number of Smarties =</a:t>
              </a:r>
              <a:endParaRPr lang="en-GB" altLang="en-US" sz="2800">
                <a:solidFill>
                  <a:srgbClr val="0033CC"/>
                </a:solidFill>
                <a:latin typeface="Comic Sans MS" pitchFamily="66" charset="0"/>
              </a:endParaRPr>
            </a:p>
          </p:txBody>
        </p:sp>
        <p:sp>
          <p:nvSpPr>
            <p:cNvPr id="27671" name="Text Box 29"/>
            <p:cNvSpPr txBox="1">
              <a:spLocks noChangeArrowheads="1"/>
            </p:cNvSpPr>
            <p:nvPr/>
          </p:nvSpPr>
          <p:spPr bwMode="auto">
            <a:xfrm>
              <a:off x="4967" y="1979"/>
              <a:ext cx="40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2800">
                  <a:latin typeface="Comic Sans MS" pitchFamily="66" charset="0"/>
                </a:rPr>
                <a:t>20</a:t>
              </a:r>
              <a:endParaRPr lang="en-GB" altLang="en-US" sz="2800">
                <a:solidFill>
                  <a:srgbClr val="0033CC"/>
                </a:solidFill>
                <a:latin typeface="Comic Sans MS" pitchFamily="66" charset="0"/>
              </a:endParaRPr>
            </a:p>
          </p:txBody>
        </p:sp>
      </p:grpSp>
      <p:sp>
        <p:nvSpPr>
          <p:cNvPr id="50206" name="Text Box 30"/>
          <p:cNvSpPr txBox="1">
            <a:spLocks noChangeArrowheads="1"/>
          </p:cNvSpPr>
          <p:nvPr/>
        </p:nvSpPr>
        <p:spPr bwMode="auto">
          <a:xfrm>
            <a:off x="3851275" y="5229225"/>
            <a:ext cx="62214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800">
                <a:latin typeface="Comic Sans MS" pitchFamily="66" charset="0"/>
              </a:rPr>
              <a:t>      Probability of not </a:t>
            </a:r>
          </a:p>
          <a:p>
            <a:pPr algn="l" eaLnBrk="1" hangingPunct="1"/>
            <a:r>
              <a:rPr lang="en-GB" altLang="en-US" sz="2800">
                <a:latin typeface="Comic Sans MS" pitchFamily="66" charset="0"/>
              </a:rPr>
              <a:t>               picking blue  =</a:t>
            </a:r>
            <a:endParaRPr lang="en-GB" altLang="en-US" sz="2800">
              <a:solidFill>
                <a:srgbClr val="0033CC"/>
              </a:solidFill>
              <a:latin typeface="Comic Sans MS" pitchFamily="66" charset="0"/>
            </a:endParaRP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8027988" y="5445125"/>
            <a:ext cx="557212" cy="960438"/>
            <a:chOff x="5018" y="2947"/>
            <a:chExt cx="351" cy="605"/>
          </a:xfrm>
        </p:grpSpPr>
        <p:sp>
          <p:nvSpPr>
            <p:cNvPr id="27667" name="Text Box 32"/>
            <p:cNvSpPr txBox="1">
              <a:spLocks noChangeArrowheads="1"/>
            </p:cNvSpPr>
            <p:nvPr/>
          </p:nvSpPr>
          <p:spPr bwMode="auto">
            <a:xfrm>
              <a:off x="5019" y="2947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 b="1">
                  <a:latin typeface="Comic Sans MS" pitchFamily="66" charset="0"/>
                </a:rPr>
                <a:t>17</a:t>
              </a:r>
            </a:p>
          </p:txBody>
        </p:sp>
        <p:sp>
          <p:nvSpPr>
            <p:cNvPr id="27668" name="Text Box 33"/>
            <p:cNvSpPr txBox="1">
              <a:spLocks noChangeArrowheads="1"/>
            </p:cNvSpPr>
            <p:nvPr/>
          </p:nvSpPr>
          <p:spPr bwMode="auto">
            <a:xfrm>
              <a:off x="5018" y="326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 b="1">
                  <a:latin typeface="Comic Sans MS" pitchFamily="66" charset="0"/>
                </a:rPr>
                <a:t>20</a:t>
              </a:r>
            </a:p>
          </p:txBody>
        </p:sp>
        <p:sp>
          <p:nvSpPr>
            <p:cNvPr id="27669" name="Line 34"/>
            <p:cNvSpPr>
              <a:spLocks noChangeShapeType="1"/>
            </p:cNvSpPr>
            <p:nvPr/>
          </p:nvSpPr>
          <p:spPr bwMode="auto">
            <a:xfrm>
              <a:off x="5103" y="3249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0215" name="Line 39"/>
          <p:cNvSpPr>
            <a:spLocks noChangeShapeType="1"/>
          </p:cNvSpPr>
          <p:nvPr/>
        </p:nvSpPr>
        <p:spPr bwMode="auto">
          <a:xfrm>
            <a:off x="7956550" y="6453188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0" y="2997200"/>
            <a:ext cx="9424988" cy="3024188"/>
            <a:chOff x="0" y="1888"/>
            <a:chExt cx="5937" cy="1905"/>
          </a:xfrm>
        </p:grpSpPr>
        <p:sp>
          <p:nvSpPr>
            <p:cNvPr id="27660" name="AutoShape 36"/>
            <p:cNvSpPr>
              <a:spLocks noChangeArrowheads="1"/>
            </p:cNvSpPr>
            <p:nvPr/>
          </p:nvSpPr>
          <p:spPr bwMode="auto">
            <a:xfrm>
              <a:off x="0" y="2750"/>
              <a:ext cx="385" cy="181"/>
            </a:xfrm>
            <a:prstGeom prst="rightArrow">
              <a:avLst>
                <a:gd name="adj1" fmla="val 50000"/>
                <a:gd name="adj2" fmla="val 53177"/>
              </a:avLst>
            </a:prstGeom>
            <a:solidFill>
              <a:srgbClr val="00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61" name="Text Box 37"/>
            <p:cNvSpPr txBox="1">
              <a:spLocks noChangeArrowheads="1"/>
            </p:cNvSpPr>
            <p:nvPr/>
          </p:nvSpPr>
          <p:spPr bwMode="auto">
            <a:xfrm>
              <a:off x="2018" y="2432"/>
              <a:ext cx="3919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2800">
                  <a:latin typeface="Comic Sans MS" pitchFamily="66" charset="0"/>
                </a:rPr>
                <a:t>        Number of </a:t>
              </a:r>
              <a:r>
                <a:rPr lang="en-GB" altLang="en-US" sz="2800" i="1" u="sng">
                  <a:latin typeface="Comic Sans MS" pitchFamily="66" charset="0"/>
                </a:rPr>
                <a:t>not</a:t>
              </a:r>
              <a:r>
                <a:rPr lang="en-GB" altLang="en-US" sz="2800">
                  <a:latin typeface="Comic Sans MS" pitchFamily="66" charset="0"/>
                </a:rPr>
                <a:t> blue</a:t>
              </a:r>
            </a:p>
            <a:p>
              <a:pPr algn="l" eaLnBrk="1" hangingPunct="1"/>
              <a:r>
                <a:rPr lang="en-GB" altLang="en-US" sz="2800">
                  <a:latin typeface="Comic Sans MS" pitchFamily="66" charset="0"/>
                </a:rPr>
                <a:t>                       Smarties    = 17</a:t>
              </a:r>
              <a:endParaRPr lang="en-GB" altLang="en-US" sz="2800">
                <a:solidFill>
                  <a:srgbClr val="0033CC"/>
                </a:solidFill>
                <a:latin typeface="Comic Sans MS" pitchFamily="66" charset="0"/>
              </a:endParaRPr>
            </a:p>
          </p:txBody>
        </p:sp>
        <p:sp>
          <p:nvSpPr>
            <p:cNvPr id="27662" name="AutoShape 38"/>
            <p:cNvSpPr>
              <a:spLocks noChangeArrowheads="1"/>
            </p:cNvSpPr>
            <p:nvPr/>
          </p:nvSpPr>
          <p:spPr bwMode="auto">
            <a:xfrm>
              <a:off x="0" y="3022"/>
              <a:ext cx="385" cy="181"/>
            </a:xfrm>
            <a:prstGeom prst="rightArrow">
              <a:avLst>
                <a:gd name="adj1" fmla="val 50000"/>
                <a:gd name="adj2" fmla="val 53177"/>
              </a:avLst>
            </a:prstGeom>
            <a:solidFill>
              <a:srgbClr val="00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63" name="AutoShape 40"/>
            <p:cNvSpPr>
              <a:spLocks noChangeArrowheads="1"/>
            </p:cNvSpPr>
            <p:nvPr/>
          </p:nvSpPr>
          <p:spPr bwMode="auto">
            <a:xfrm>
              <a:off x="0" y="3340"/>
              <a:ext cx="385" cy="181"/>
            </a:xfrm>
            <a:prstGeom prst="rightArrow">
              <a:avLst>
                <a:gd name="adj1" fmla="val 50000"/>
                <a:gd name="adj2" fmla="val 53177"/>
              </a:avLst>
            </a:prstGeom>
            <a:solidFill>
              <a:srgbClr val="00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64" name="AutoShape 41"/>
            <p:cNvSpPr>
              <a:spLocks noChangeArrowheads="1"/>
            </p:cNvSpPr>
            <p:nvPr/>
          </p:nvSpPr>
          <p:spPr bwMode="auto">
            <a:xfrm>
              <a:off x="0" y="3612"/>
              <a:ext cx="385" cy="181"/>
            </a:xfrm>
            <a:prstGeom prst="rightArrow">
              <a:avLst>
                <a:gd name="adj1" fmla="val 50000"/>
                <a:gd name="adj2" fmla="val 53177"/>
              </a:avLst>
            </a:prstGeom>
            <a:solidFill>
              <a:srgbClr val="00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65" name="AutoShape 42"/>
            <p:cNvSpPr>
              <a:spLocks noChangeArrowheads="1"/>
            </p:cNvSpPr>
            <p:nvPr/>
          </p:nvSpPr>
          <p:spPr bwMode="auto">
            <a:xfrm>
              <a:off x="0" y="2205"/>
              <a:ext cx="385" cy="181"/>
            </a:xfrm>
            <a:prstGeom prst="rightArrow">
              <a:avLst>
                <a:gd name="adj1" fmla="val 50000"/>
                <a:gd name="adj2" fmla="val 53177"/>
              </a:avLst>
            </a:prstGeom>
            <a:solidFill>
              <a:srgbClr val="00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66" name="AutoShape 43"/>
            <p:cNvSpPr>
              <a:spLocks noChangeArrowheads="1"/>
            </p:cNvSpPr>
            <p:nvPr/>
          </p:nvSpPr>
          <p:spPr bwMode="auto">
            <a:xfrm>
              <a:off x="0" y="1888"/>
              <a:ext cx="385" cy="181"/>
            </a:xfrm>
            <a:prstGeom prst="rightArrow">
              <a:avLst>
                <a:gd name="adj1" fmla="val 50000"/>
                <a:gd name="adj2" fmla="val 53177"/>
              </a:avLst>
            </a:prstGeom>
            <a:solidFill>
              <a:srgbClr val="00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  <p:bldP spid="50206" grpId="0"/>
      <p:bldP spid="502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Worksheet to follow: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447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3"/>
            <a:ext cx="2790436" cy="20882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1" y="116653"/>
            <a:ext cx="2808312" cy="2101609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046" y="130469"/>
            <a:ext cx="2896473" cy="2087793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67939" y="2564904"/>
            <a:ext cx="87639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Circle the best word to describe the probability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657" y="3284984"/>
            <a:ext cx="2838751" cy="208823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1841" y="3263280"/>
            <a:ext cx="2764210" cy="210993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4484" y="3199326"/>
            <a:ext cx="2847996" cy="217387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t="74120"/>
          <a:stretch/>
        </p:blipFill>
        <p:spPr>
          <a:xfrm>
            <a:off x="236527" y="6093296"/>
            <a:ext cx="8820472" cy="28803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05535" y="5339243"/>
            <a:ext cx="32905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PROBABILITY SCALE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7939" y="5722036"/>
            <a:ext cx="3561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514628" y="5775647"/>
            <a:ext cx="3561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63043" y="5744476"/>
            <a:ext cx="6126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0.5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110630" y="6374941"/>
            <a:ext cx="1259632" cy="360039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836581" y="6381329"/>
            <a:ext cx="1259632" cy="360039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3906181" y="6378800"/>
            <a:ext cx="1259632" cy="360039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6070186" y="6344930"/>
            <a:ext cx="1259632" cy="360039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7837310" y="6333500"/>
            <a:ext cx="1259632" cy="360039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313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971550" y="3716338"/>
            <a:ext cx="7993063" cy="1728787"/>
          </a:xfrm>
          <a:prstGeom prst="rect">
            <a:avLst/>
          </a:prstGeom>
          <a:solidFill>
            <a:srgbClr val="ADF1E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116013" y="1268413"/>
            <a:ext cx="71643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6000"/>
              <a:t>What is </a:t>
            </a:r>
            <a:r>
              <a:rPr lang="en-GB" altLang="en-US" sz="6000">
                <a:solidFill>
                  <a:srgbClr val="0033CC"/>
                </a:solidFill>
              </a:rPr>
              <a:t>probability?</a:t>
            </a:r>
          </a:p>
        </p:txBody>
      </p:sp>
      <p:pic>
        <p:nvPicPr>
          <p:cNvPr id="4100" name="Picture 3" descr="MCj043151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29698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900113" y="2420938"/>
            <a:ext cx="71643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GB" altLang="en-US" sz="3600" dirty="0"/>
              <a:t> </a:t>
            </a:r>
            <a:r>
              <a:rPr lang="en-GB" altLang="en-US" sz="3600" b="1" dirty="0"/>
              <a:t>likelihood</a:t>
            </a:r>
            <a:r>
              <a:rPr lang="en-GB" altLang="en-US" sz="3600" dirty="0"/>
              <a:t> or </a:t>
            </a:r>
            <a:r>
              <a:rPr lang="en-GB" altLang="en-US" sz="3600" b="1" dirty="0"/>
              <a:t>chance</a:t>
            </a:r>
            <a:r>
              <a:rPr lang="en-GB" altLang="en-US" sz="3600" dirty="0"/>
              <a:t> of </a:t>
            </a:r>
          </a:p>
          <a:p>
            <a:pPr algn="l" eaLnBrk="1" hangingPunct="1"/>
            <a:r>
              <a:rPr lang="en-GB" altLang="en-US" sz="3600" dirty="0"/>
              <a:t>  something happening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00113" y="3860800"/>
            <a:ext cx="8064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3200" dirty="0"/>
              <a:t>   number of ways of getting what you want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1403350" y="4508500"/>
            <a:ext cx="734511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979613" y="4508500"/>
            <a:ext cx="6553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3200"/>
              <a:t>number of possible outcomes</a:t>
            </a:r>
          </a:p>
          <a:p>
            <a:pPr algn="l" eaLnBrk="1" hangingPunct="1"/>
            <a:r>
              <a:rPr lang="en-GB" altLang="en-US" sz="3600"/>
              <a:t>  </a:t>
            </a:r>
            <a:endParaRPr lang="en-GB" altLang="en-US" sz="3200"/>
          </a:p>
          <a:p>
            <a:pPr algn="l" eaLnBrk="1" hangingPunct="1">
              <a:buFontTx/>
              <a:buChar char="•"/>
            </a:pPr>
            <a:endParaRPr lang="en-GB" altLang="en-US" sz="3200"/>
          </a:p>
        </p:txBody>
      </p:sp>
      <p:pic>
        <p:nvPicPr>
          <p:cNvPr id="4106" name="Picture 10" descr="http://www.decalsplanet.com/img_b/vinyl-decal-sticker-864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5" y="4180009"/>
            <a:ext cx="905175" cy="9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 bwMode="auto">
          <a:xfrm>
            <a:off x="486040" y="3836465"/>
            <a:ext cx="828145" cy="392635"/>
          </a:xfrm>
          <a:custGeom>
            <a:avLst/>
            <a:gdLst>
              <a:gd name="connsiteX0" fmla="*/ 463863 w 463863"/>
              <a:gd name="connsiteY0" fmla="*/ 78310 h 392635"/>
              <a:gd name="connsiteX1" fmla="*/ 54288 w 463863"/>
              <a:gd name="connsiteY1" fmla="*/ 21160 h 392635"/>
              <a:gd name="connsiteX2" fmla="*/ 16188 w 463863"/>
              <a:gd name="connsiteY2" fmla="*/ 392635 h 39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3863" h="392635">
                <a:moveTo>
                  <a:pt x="463863" y="78310"/>
                </a:moveTo>
                <a:cubicBezTo>
                  <a:pt x="296381" y="23541"/>
                  <a:pt x="128900" y="-31227"/>
                  <a:pt x="54288" y="21160"/>
                </a:cubicBezTo>
                <a:cubicBezTo>
                  <a:pt x="-20324" y="73547"/>
                  <a:pt x="-2068" y="233091"/>
                  <a:pt x="16188" y="392635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425542" y="5038725"/>
            <a:ext cx="1536608" cy="295396"/>
          </a:xfrm>
          <a:custGeom>
            <a:avLst/>
            <a:gdLst>
              <a:gd name="connsiteX0" fmla="*/ 12608 w 1536608"/>
              <a:gd name="connsiteY0" fmla="*/ 28575 h 295396"/>
              <a:gd name="connsiteX1" fmla="*/ 222158 w 1536608"/>
              <a:gd name="connsiteY1" fmla="*/ 295275 h 295396"/>
              <a:gd name="connsiteX2" fmla="*/ 1536608 w 1536608"/>
              <a:gd name="connsiteY2" fmla="*/ 0 h 29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6608" h="295396">
                <a:moveTo>
                  <a:pt x="12608" y="28575"/>
                </a:moveTo>
                <a:cubicBezTo>
                  <a:pt x="-9617" y="164306"/>
                  <a:pt x="-31842" y="300038"/>
                  <a:pt x="222158" y="295275"/>
                </a:cubicBezTo>
                <a:cubicBezTo>
                  <a:pt x="476158" y="290512"/>
                  <a:pt x="1006383" y="145256"/>
                  <a:pt x="1536608" y="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animBg="1" autoUpdateAnimBg="0"/>
      <p:bldP spid="12292" grpId="0" autoUpdateAnimBg="0"/>
      <p:bldP spid="12293" grpId="0" autoUpdateAnimBg="0"/>
      <p:bldP spid="12294" grpId="0" animBg="1" autoUpdateAnimBg="0"/>
      <p:bldP spid="12296" grpId="0" autoUpdateAnimBg="0"/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9"/>
          <p:cNvGrpSpPr>
            <a:grpSpLocks/>
          </p:cNvGrpSpPr>
          <p:nvPr/>
        </p:nvGrpSpPr>
        <p:grpSpPr bwMode="auto">
          <a:xfrm>
            <a:off x="395288" y="333375"/>
            <a:ext cx="8135937" cy="1649413"/>
            <a:chOff x="431" y="482"/>
            <a:chExt cx="5125" cy="1039"/>
          </a:xfrm>
        </p:grpSpPr>
        <p:sp>
          <p:nvSpPr>
            <p:cNvPr id="5143" name="Text Box 7"/>
            <p:cNvSpPr txBox="1">
              <a:spLocks noChangeArrowheads="1"/>
            </p:cNvSpPr>
            <p:nvPr/>
          </p:nvSpPr>
          <p:spPr bwMode="auto">
            <a:xfrm>
              <a:off x="431" y="482"/>
              <a:ext cx="5080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3600"/>
                <a:t>Example 1: </a:t>
              </a:r>
            </a:p>
            <a:p>
              <a:pPr algn="l" eaLnBrk="1" hangingPunct="1"/>
              <a:r>
                <a:rPr lang="en-GB" altLang="en-US" sz="3600"/>
                <a:t>Tony tosses a coin. What is the</a:t>
              </a:r>
            </a:p>
          </p:txBody>
        </p:sp>
        <p:sp>
          <p:nvSpPr>
            <p:cNvPr id="5144" name="Text Box 8"/>
            <p:cNvSpPr txBox="1">
              <a:spLocks noChangeArrowheads="1"/>
            </p:cNvSpPr>
            <p:nvPr/>
          </p:nvSpPr>
          <p:spPr bwMode="auto">
            <a:xfrm>
              <a:off x="476" y="1117"/>
              <a:ext cx="50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3600"/>
                <a:t>probability of getting a head?</a:t>
              </a:r>
            </a:p>
          </p:txBody>
        </p:sp>
      </p:grp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005263"/>
            <a:ext cx="1296988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1473200" y="5229225"/>
            <a:ext cx="21605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401763" y="5300663"/>
            <a:ext cx="2449512" cy="1274762"/>
            <a:chOff x="883" y="3339"/>
            <a:chExt cx="1543" cy="803"/>
          </a:xfrm>
        </p:grpSpPr>
        <p:pic>
          <p:nvPicPr>
            <p:cNvPr id="514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" y="3341"/>
              <a:ext cx="726" cy="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2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" y="3339"/>
              <a:ext cx="817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23850" y="5013325"/>
            <a:ext cx="576263" cy="215900"/>
            <a:chOff x="204" y="3158"/>
            <a:chExt cx="363" cy="136"/>
          </a:xfrm>
        </p:grpSpPr>
        <p:sp>
          <p:nvSpPr>
            <p:cNvPr id="5139" name="Line 16"/>
            <p:cNvSpPr>
              <a:spLocks noChangeShapeType="1"/>
            </p:cNvSpPr>
            <p:nvPr/>
          </p:nvSpPr>
          <p:spPr bwMode="auto">
            <a:xfrm>
              <a:off x="204" y="3158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40" name="Line 17"/>
            <p:cNvSpPr>
              <a:spLocks noChangeShapeType="1"/>
            </p:cNvSpPr>
            <p:nvPr/>
          </p:nvSpPr>
          <p:spPr bwMode="auto">
            <a:xfrm>
              <a:off x="204" y="3294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4500563" y="5013325"/>
            <a:ext cx="576262" cy="215900"/>
            <a:chOff x="204" y="3158"/>
            <a:chExt cx="363" cy="136"/>
          </a:xfrm>
        </p:grpSpPr>
        <p:sp>
          <p:nvSpPr>
            <p:cNvPr id="5137" name="Line 21"/>
            <p:cNvSpPr>
              <a:spLocks noChangeShapeType="1"/>
            </p:cNvSpPr>
            <p:nvPr/>
          </p:nvSpPr>
          <p:spPr bwMode="auto">
            <a:xfrm>
              <a:off x="204" y="3158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38" name="Line 22"/>
            <p:cNvSpPr>
              <a:spLocks noChangeShapeType="1"/>
            </p:cNvSpPr>
            <p:nvPr/>
          </p:nvSpPr>
          <p:spPr bwMode="auto">
            <a:xfrm>
              <a:off x="204" y="3294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5292725" y="4333875"/>
            <a:ext cx="1150938" cy="1758950"/>
            <a:chOff x="3334" y="2730"/>
            <a:chExt cx="725" cy="1108"/>
          </a:xfrm>
        </p:grpSpPr>
        <p:sp>
          <p:nvSpPr>
            <p:cNvPr id="5134" name="Line 23"/>
            <p:cNvSpPr>
              <a:spLocks noChangeShapeType="1"/>
            </p:cNvSpPr>
            <p:nvPr/>
          </p:nvSpPr>
          <p:spPr bwMode="auto">
            <a:xfrm>
              <a:off x="3334" y="3294"/>
              <a:ext cx="7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35" name="Text Box 24"/>
            <p:cNvSpPr txBox="1">
              <a:spLocks noChangeArrowheads="1"/>
            </p:cNvSpPr>
            <p:nvPr/>
          </p:nvSpPr>
          <p:spPr bwMode="auto">
            <a:xfrm>
              <a:off x="3503" y="2730"/>
              <a:ext cx="33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4800"/>
                <a:t>1</a:t>
              </a:r>
            </a:p>
          </p:txBody>
        </p:sp>
        <p:sp>
          <p:nvSpPr>
            <p:cNvPr id="5136" name="Text Box 25"/>
            <p:cNvSpPr txBox="1">
              <a:spLocks noChangeArrowheads="1"/>
            </p:cNvSpPr>
            <p:nvPr/>
          </p:nvSpPr>
          <p:spPr bwMode="auto">
            <a:xfrm>
              <a:off x="3515" y="3319"/>
              <a:ext cx="33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4800"/>
                <a:t>2</a:t>
              </a: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486117" y="2293938"/>
            <a:ext cx="8262938" cy="2408237"/>
            <a:chOff x="340" y="1389"/>
            <a:chExt cx="5205" cy="1517"/>
          </a:xfrm>
        </p:grpSpPr>
        <p:sp>
          <p:nvSpPr>
            <p:cNvPr id="5130" name="Rectangle 35"/>
            <p:cNvSpPr>
              <a:spLocks noChangeArrowheads="1"/>
            </p:cNvSpPr>
            <p:nvPr/>
          </p:nvSpPr>
          <p:spPr bwMode="auto">
            <a:xfrm>
              <a:off x="385" y="1389"/>
              <a:ext cx="5160" cy="1089"/>
            </a:xfrm>
            <a:prstGeom prst="rect">
              <a:avLst/>
            </a:prstGeom>
            <a:solidFill>
              <a:srgbClr val="ADF1E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1" name="Text Box 36"/>
            <p:cNvSpPr txBox="1">
              <a:spLocks noChangeArrowheads="1"/>
            </p:cNvSpPr>
            <p:nvPr/>
          </p:nvSpPr>
          <p:spPr bwMode="auto">
            <a:xfrm>
              <a:off x="340" y="1480"/>
              <a:ext cx="5080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3200" dirty="0"/>
                <a:t>   number of ways of getting what you want</a:t>
              </a:r>
            </a:p>
            <a:p>
              <a:pPr algn="l" eaLnBrk="1" hangingPunct="1">
                <a:buFontTx/>
                <a:buChar char="•"/>
              </a:pPr>
              <a:endParaRPr lang="en-GB" altLang="en-US" sz="3200" dirty="0"/>
            </a:p>
          </p:txBody>
        </p:sp>
        <p:sp>
          <p:nvSpPr>
            <p:cNvPr id="5132" name="Line 37"/>
            <p:cNvSpPr>
              <a:spLocks noChangeShapeType="1"/>
            </p:cNvSpPr>
            <p:nvPr/>
          </p:nvSpPr>
          <p:spPr bwMode="auto">
            <a:xfrm>
              <a:off x="657" y="1888"/>
              <a:ext cx="46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33" name="Text Box 38"/>
            <p:cNvSpPr txBox="1">
              <a:spLocks noChangeArrowheads="1"/>
            </p:cNvSpPr>
            <p:nvPr/>
          </p:nvSpPr>
          <p:spPr bwMode="auto">
            <a:xfrm>
              <a:off x="1020" y="1888"/>
              <a:ext cx="4128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3200"/>
                <a:t>number of possible outcomes</a:t>
              </a:r>
            </a:p>
            <a:p>
              <a:pPr algn="l" eaLnBrk="1" hangingPunct="1"/>
              <a:r>
                <a:rPr lang="en-GB" altLang="en-US" sz="3600"/>
                <a:t>  </a:t>
              </a:r>
              <a:endParaRPr lang="en-GB" altLang="en-US" sz="3200"/>
            </a:p>
            <a:p>
              <a:pPr algn="l" eaLnBrk="1" hangingPunct="1">
                <a:buFontTx/>
                <a:buChar char="•"/>
              </a:pPr>
              <a:endParaRPr lang="en-GB" altLang="en-US" sz="3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395288" y="333375"/>
            <a:ext cx="8135937" cy="1649413"/>
            <a:chOff x="431" y="482"/>
            <a:chExt cx="5125" cy="1039"/>
          </a:xfrm>
        </p:grpSpPr>
        <p:sp>
          <p:nvSpPr>
            <p:cNvPr id="6171" name="Text Box 3"/>
            <p:cNvSpPr txBox="1">
              <a:spLocks noChangeArrowheads="1"/>
            </p:cNvSpPr>
            <p:nvPr/>
          </p:nvSpPr>
          <p:spPr bwMode="auto">
            <a:xfrm>
              <a:off x="431" y="482"/>
              <a:ext cx="5080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3600"/>
                <a:t>Example 2: </a:t>
              </a:r>
            </a:p>
            <a:p>
              <a:pPr algn="l" eaLnBrk="1" hangingPunct="1"/>
              <a:r>
                <a:rPr lang="en-GB" altLang="en-US" sz="3600"/>
                <a:t> Amy roll a fair dice, what is the</a:t>
              </a:r>
            </a:p>
          </p:txBody>
        </p:sp>
        <p:sp>
          <p:nvSpPr>
            <p:cNvPr id="6172" name="Text Box 4"/>
            <p:cNvSpPr txBox="1">
              <a:spLocks noChangeArrowheads="1"/>
            </p:cNvSpPr>
            <p:nvPr/>
          </p:nvSpPr>
          <p:spPr bwMode="auto">
            <a:xfrm>
              <a:off x="476" y="1117"/>
              <a:ext cx="50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3600"/>
                <a:t>probability of getting a four?</a:t>
              </a:r>
            </a:p>
          </p:txBody>
        </p:sp>
      </p:grp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1116013" y="5229225"/>
            <a:ext cx="4679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23850" y="5013325"/>
            <a:ext cx="576263" cy="215900"/>
            <a:chOff x="204" y="3158"/>
            <a:chExt cx="363" cy="136"/>
          </a:xfrm>
        </p:grpSpPr>
        <p:sp>
          <p:nvSpPr>
            <p:cNvPr id="6169" name="Line 11"/>
            <p:cNvSpPr>
              <a:spLocks noChangeShapeType="1"/>
            </p:cNvSpPr>
            <p:nvPr/>
          </p:nvSpPr>
          <p:spPr bwMode="auto">
            <a:xfrm>
              <a:off x="204" y="3158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0" name="Line 12"/>
            <p:cNvSpPr>
              <a:spLocks noChangeShapeType="1"/>
            </p:cNvSpPr>
            <p:nvPr/>
          </p:nvSpPr>
          <p:spPr bwMode="auto">
            <a:xfrm>
              <a:off x="204" y="3294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300788" y="5013325"/>
            <a:ext cx="576262" cy="215900"/>
            <a:chOff x="204" y="3158"/>
            <a:chExt cx="363" cy="136"/>
          </a:xfrm>
        </p:grpSpPr>
        <p:sp>
          <p:nvSpPr>
            <p:cNvPr id="6167" name="Line 14"/>
            <p:cNvSpPr>
              <a:spLocks noChangeShapeType="1"/>
            </p:cNvSpPr>
            <p:nvPr/>
          </p:nvSpPr>
          <p:spPr bwMode="auto">
            <a:xfrm>
              <a:off x="204" y="3158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8" name="Line 15"/>
            <p:cNvSpPr>
              <a:spLocks noChangeShapeType="1"/>
            </p:cNvSpPr>
            <p:nvPr/>
          </p:nvSpPr>
          <p:spPr bwMode="auto">
            <a:xfrm>
              <a:off x="204" y="3294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7092950" y="4333875"/>
            <a:ext cx="1150938" cy="1758950"/>
            <a:chOff x="3334" y="2730"/>
            <a:chExt cx="725" cy="1108"/>
          </a:xfrm>
        </p:grpSpPr>
        <p:sp>
          <p:nvSpPr>
            <p:cNvPr id="6164" name="Line 17"/>
            <p:cNvSpPr>
              <a:spLocks noChangeShapeType="1"/>
            </p:cNvSpPr>
            <p:nvPr/>
          </p:nvSpPr>
          <p:spPr bwMode="auto">
            <a:xfrm>
              <a:off x="3334" y="3294"/>
              <a:ext cx="7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5" name="Text Box 18"/>
            <p:cNvSpPr txBox="1">
              <a:spLocks noChangeArrowheads="1"/>
            </p:cNvSpPr>
            <p:nvPr/>
          </p:nvSpPr>
          <p:spPr bwMode="auto">
            <a:xfrm>
              <a:off x="3503" y="2730"/>
              <a:ext cx="33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4800"/>
                <a:t>1</a:t>
              </a:r>
            </a:p>
          </p:txBody>
        </p:sp>
        <p:sp>
          <p:nvSpPr>
            <p:cNvPr id="6166" name="Text Box 19"/>
            <p:cNvSpPr txBox="1">
              <a:spLocks noChangeArrowheads="1"/>
            </p:cNvSpPr>
            <p:nvPr/>
          </p:nvSpPr>
          <p:spPr bwMode="auto">
            <a:xfrm>
              <a:off x="3515" y="3319"/>
              <a:ext cx="33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4800"/>
                <a:t>6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539750" y="2205038"/>
            <a:ext cx="8064500" cy="2408237"/>
            <a:chOff x="340" y="1389"/>
            <a:chExt cx="5080" cy="1517"/>
          </a:xfrm>
        </p:grpSpPr>
        <p:sp>
          <p:nvSpPr>
            <p:cNvPr id="6160" name="Rectangle 21"/>
            <p:cNvSpPr>
              <a:spLocks noChangeArrowheads="1"/>
            </p:cNvSpPr>
            <p:nvPr/>
          </p:nvSpPr>
          <p:spPr bwMode="auto">
            <a:xfrm>
              <a:off x="385" y="1389"/>
              <a:ext cx="5035" cy="1089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61" name="Text Box 22"/>
            <p:cNvSpPr txBox="1">
              <a:spLocks noChangeArrowheads="1"/>
            </p:cNvSpPr>
            <p:nvPr/>
          </p:nvSpPr>
          <p:spPr bwMode="auto">
            <a:xfrm>
              <a:off x="340" y="1480"/>
              <a:ext cx="5080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3200" dirty="0"/>
                <a:t>   number of ways of getting what you want</a:t>
              </a:r>
            </a:p>
            <a:p>
              <a:pPr algn="l" eaLnBrk="1" hangingPunct="1">
                <a:buFontTx/>
                <a:buChar char="•"/>
              </a:pPr>
              <a:endParaRPr lang="en-GB" altLang="en-US" sz="3200" dirty="0"/>
            </a:p>
          </p:txBody>
        </p:sp>
        <p:sp>
          <p:nvSpPr>
            <p:cNvPr id="6162" name="Line 23"/>
            <p:cNvSpPr>
              <a:spLocks noChangeShapeType="1"/>
            </p:cNvSpPr>
            <p:nvPr/>
          </p:nvSpPr>
          <p:spPr bwMode="auto">
            <a:xfrm flipV="1">
              <a:off x="657" y="1884"/>
              <a:ext cx="4627" cy="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3" name="Text Box 24"/>
            <p:cNvSpPr txBox="1">
              <a:spLocks noChangeArrowheads="1"/>
            </p:cNvSpPr>
            <p:nvPr/>
          </p:nvSpPr>
          <p:spPr bwMode="auto">
            <a:xfrm>
              <a:off x="1020" y="1888"/>
              <a:ext cx="4128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3200"/>
                <a:t>number of possible outcomes</a:t>
              </a:r>
            </a:p>
            <a:p>
              <a:pPr algn="l" eaLnBrk="1" hangingPunct="1"/>
              <a:r>
                <a:rPr lang="en-GB" altLang="en-US" sz="3600"/>
                <a:t>  </a:t>
              </a:r>
              <a:endParaRPr lang="en-GB" altLang="en-US" sz="3200"/>
            </a:p>
            <a:p>
              <a:pPr algn="l" eaLnBrk="1" hangingPunct="1">
                <a:buFontTx/>
                <a:buChar char="•"/>
              </a:pPr>
              <a:endParaRPr lang="en-GB" altLang="en-US" sz="3200"/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1187450" y="5445125"/>
            <a:ext cx="4505325" cy="615950"/>
            <a:chOff x="1187450" y="5445125"/>
            <a:chExt cx="4505325" cy="615950"/>
          </a:xfrm>
        </p:grpSpPr>
        <p:pic>
          <p:nvPicPr>
            <p:cNvPr id="6154" name="Picture 25" descr="Dic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450" y="5445125"/>
              <a:ext cx="611188" cy="61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26" descr="Dic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613" y="5445125"/>
              <a:ext cx="615950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Picture 27" descr="Dic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113" y="5445125"/>
              <a:ext cx="615950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7" name="Picture 28" descr="Dic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938" y="5445125"/>
              <a:ext cx="615950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29" descr="Dic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413" y="5445125"/>
              <a:ext cx="615950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30" descr="Dic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825" y="5445125"/>
              <a:ext cx="615950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" name="Picture 28" descr="Dic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4429125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68313" y="2205038"/>
            <a:ext cx="867568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6000" i="1"/>
              <a:t>How do we measure probability?</a:t>
            </a:r>
          </a:p>
        </p:txBody>
      </p:sp>
      <p:pic>
        <p:nvPicPr>
          <p:cNvPr id="10243" name="Picture 3" descr="MCj043151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90817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23850" y="404813"/>
            <a:ext cx="8496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5400"/>
              <a:t>Probability scale</a:t>
            </a:r>
            <a:r>
              <a:rPr lang="en-GB" altLang="en-US"/>
              <a:t> </a:t>
            </a: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430213" y="3213100"/>
            <a:ext cx="8280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446338" y="3068638"/>
            <a:ext cx="4176712" cy="215900"/>
            <a:chOff x="1519" y="2160"/>
            <a:chExt cx="2631" cy="136"/>
          </a:xfrm>
        </p:grpSpPr>
        <p:sp>
          <p:nvSpPr>
            <p:cNvPr id="8221" name="Line 10"/>
            <p:cNvSpPr>
              <a:spLocks noChangeShapeType="1"/>
            </p:cNvSpPr>
            <p:nvPr/>
          </p:nvSpPr>
          <p:spPr bwMode="auto">
            <a:xfrm flipV="1">
              <a:off x="1519" y="2160"/>
              <a:ext cx="0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22" name="Line 11"/>
            <p:cNvSpPr>
              <a:spLocks noChangeShapeType="1"/>
            </p:cNvSpPr>
            <p:nvPr/>
          </p:nvSpPr>
          <p:spPr bwMode="auto">
            <a:xfrm flipV="1">
              <a:off x="4150" y="2160"/>
              <a:ext cx="0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44463" y="1898650"/>
            <a:ext cx="790575" cy="1385888"/>
            <a:chOff x="69" y="1423"/>
            <a:chExt cx="498" cy="873"/>
          </a:xfrm>
        </p:grpSpPr>
        <p:sp>
          <p:nvSpPr>
            <p:cNvPr id="8219" name="Line 6"/>
            <p:cNvSpPr>
              <a:spLocks noChangeShapeType="1"/>
            </p:cNvSpPr>
            <p:nvPr/>
          </p:nvSpPr>
          <p:spPr bwMode="auto">
            <a:xfrm flipV="1">
              <a:off x="249" y="2160"/>
              <a:ext cx="0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20" name="Text Box 15"/>
            <p:cNvSpPr txBox="1">
              <a:spLocks noChangeArrowheads="1"/>
            </p:cNvSpPr>
            <p:nvPr/>
          </p:nvSpPr>
          <p:spPr bwMode="auto">
            <a:xfrm>
              <a:off x="69" y="1423"/>
              <a:ext cx="498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6600" b="1"/>
                <a:t>0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8353425" y="1898650"/>
            <a:ext cx="790575" cy="1385888"/>
            <a:chOff x="5240" y="1423"/>
            <a:chExt cx="498" cy="873"/>
          </a:xfrm>
        </p:grpSpPr>
        <p:sp>
          <p:nvSpPr>
            <p:cNvPr id="8217" name="Line 7"/>
            <p:cNvSpPr>
              <a:spLocks noChangeShapeType="1"/>
            </p:cNvSpPr>
            <p:nvPr/>
          </p:nvSpPr>
          <p:spPr bwMode="auto">
            <a:xfrm flipV="1">
              <a:off x="5465" y="2160"/>
              <a:ext cx="0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8" name="Text Box 16"/>
            <p:cNvSpPr txBox="1">
              <a:spLocks noChangeArrowheads="1"/>
            </p:cNvSpPr>
            <p:nvPr/>
          </p:nvSpPr>
          <p:spPr bwMode="auto">
            <a:xfrm>
              <a:off x="5240" y="1423"/>
              <a:ext cx="498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6600" b="1"/>
                <a:t>1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814763" y="1916113"/>
            <a:ext cx="1368425" cy="1368425"/>
            <a:chOff x="2381" y="1434"/>
            <a:chExt cx="862" cy="862"/>
          </a:xfrm>
        </p:grpSpPr>
        <p:sp>
          <p:nvSpPr>
            <p:cNvPr id="8215" name="Line 8"/>
            <p:cNvSpPr>
              <a:spLocks noChangeShapeType="1"/>
            </p:cNvSpPr>
            <p:nvPr/>
          </p:nvSpPr>
          <p:spPr bwMode="auto">
            <a:xfrm flipV="1">
              <a:off x="2835" y="2160"/>
              <a:ext cx="0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6" name="Text Box 17"/>
            <p:cNvSpPr txBox="1">
              <a:spLocks noChangeArrowheads="1"/>
            </p:cNvSpPr>
            <p:nvPr/>
          </p:nvSpPr>
          <p:spPr bwMode="auto">
            <a:xfrm>
              <a:off x="2381" y="1434"/>
              <a:ext cx="862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6600" b="1"/>
                <a:t>0.5</a:t>
              </a:r>
            </a:p>
          </p:txBody>
        </p:sp>
      </p:grp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924300" y="5949950"/>
            <a:ext cx="1943100" cy="576263"/>
            <a:chOff x="2472" y="3793"/>
            <a:chExt cx="1224" cy="363"/>
          </a:xfrm>
        </p:grpSpPr>
        <p:sp>
          <p:nvSpPr>
            <p:cNvPr id="8213" name="Text Box 22"/>
            <p:cNvSpPr txBox="1">
              <a:spLocks noChangeArrowheads="1"/>
            </p:cNvSpPr>
            <p:nvPr/>
          </p:nvSpPr>
          <p:spPr bwMode="auto">
            <a:xfrm>
              <a:off x="2477" y="3838"/>
              <a:ext cx="12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2000">
                  <a:solidFill>
                    <a:srgbClr val="0033CC"/>
                  </a:solidFill>
                </a:rPr>
                <a:t>CERTAIN</a:t>
              </a:r>
              <a:r>
                <a:rPr lang="en-GB" altLang="en-US" sz="2000"/>
                <a:t> </a:t>
              </a:r>
            </a:p>
          </p:txBody>
        </p:sp>
        <p:sp>
          <p:nvSpPr>
            <p:cNvPr id="8214" name="Oval 27"/>
            <p:cNvSpPr>
              <a:spLocks noChangeArrowheads="1"/>
            </p:cNvSpPr>
            <p:nvPr/>
          </p:nvSpPr>
          <p:spPr bwMode="auto">
            <a:xfrm>
              <a:off x="2472" y="3793"/>
              <a:ext cx="862" cy="363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323850" y="5949950"/>
            <a:ext cx="1935163" cy="576263"/>
            <a:chOff x="2699" y="3612"/>
            <a:chExt cx="1219" cy="363"/>
          </a:xfrm>
        </p:grpSpPr>
        <p:sp>
          <p:nvSpPr>
            <p:cNvPr id="8211" name="Text Box 33"/>
            <p:cNvSpPr txBox="1">
              <a:spLocks noChangeArrowheads="1"/>
            </p:cNvSpPr>
            <p:nvPr/>
          </p:nvSpPr>
          <p:spPr bwMode="auto">
            <a:xfrm>
              <a:off x="2699" y="3657"/>
              <a:ext cx="12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2000">
                  <a:solidFill>
                    <a:srgbClr val="0033CC"/>
                  </a:solidFill>
                </a:rPr>
                <a:t>  LIKELY</a:t>
              </a:r>
              <a:r>
                <a:rPr lang="en-GB" altLang="en-US" sz="2000"/>
                <a:t> </a:t>
              </a:r>
            </a:p>
          </p:txBody>
        </p:sp>
        <p:sp>
          <p:nvSpPr>
            <p:cNvPr id="8212" name="Oval 34"/>
            <p:cNvSpPr>
              <a:spLocks noChangeArrowheads="1"/>
            </p:cNvSpPr>
            <p:nvPr/>
          </p:nvSpPr>
          <p:spPr bwMode="auto">
            <a:xfrm>
              <a:off x="2742" y="3612"/>
              <a:ext cx="771" cy="363"/>
            </a:xfrm>
            <a:prstGeom prst="ellipse">
              <a:avLst/>
            </a:prstGeom>
            <a:solidFill>
              <a:srgbClr val="FFFF99">
                <a:alpha val="0"/>
              </a:srgbClr>
            </a:solidFill>
            <a:ln w="2857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5589588" y="5876925"/>
            <a:ext cx="1935162" cy="720725"/>
            <a:chOff x="3696" y="2432"/>
            <a:chExt cx="1219" cy="454"/>
          </a:xfrm>
        </p:grpSpPr>
        <p:sp>
          <p:nvSpPr>
            <p:cNvPr id="8209" name="Text Box 35"/>
            <p:cNvSpPr txBox="1">
              <a:spLocks noChangeArrowheads="1"/>
            </p:cNvSpPr>
            <p:nvPr/>
          </p:nvSpPr>
          <p:spPr bwMode="auto">
            <a:xfrm>
              <a:off x="3696" y="2523"/>
              <a:ext cx="12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2000">
                  <a:solidFill>
                    <a:srgbClr val="0033CC"/>
                  </a:solidFill>
                </a:rPr>
                <a:t>UNLIKELY</a:t>
              </a:r>
              <a:r>
                <a:rPr lang="en-GB" altLang="en-US" sz="2000"/>
                <a:t> </a:t>
              </a:r>
            </a:p>
          </p:txBody>
        </p:sp>
        <p:sp>
          <p:nvSpPr>
            <p:cNvPr id="8210" name="Oval 36"/>
            <p:cNvSpPr>
              <a:spLocks noChangeArrowheads="1"/>
            </p:cNvSpPr>
            <p:nvPr/>
          </p:nvSpPr>
          <p:spPr bwMode="auto">
            <a:xfrm>
              <a:off x="3696" y="2432"/>
              <a:ext cx="862" cy="454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1908175" y="5949950"/>
            <a:ext cx="1935163" cy="576263"/>
            <a:chOff x="793" y="2251"/>
            <a:chExt cx="1219" cy="363"/>
          </a:xfrm>
        </p:grpSpPr>
        <p:sp>
          <p:nvSpPr>
            <p:cNvPr id="8207" name="Text Box 37"/>
            <p:cNvSpPr txBox="1">
              <a:spLocks noChangeArrowheads="1"/>
            </p:cNvSpPr>
            <p:nvPr/>
          </p:nvSpPr>
          <p:spPr bwMode="auto">
            <a:xfrm>
              <a:off x="793" y="2296"/>
              <a:ext cx="12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2000">
                  <a:solidFill>
                    <a:srgbClr val="0033CC"/>
                  </a:solidFill>
                </a:rPr>
                <a:t>IMPOSSIBLE</a:t>
              </a:r>
              <a:r>
                <a:rPr lang="en-GB" altLang="en-US" sz="2000"/>
                <a:t> </a:t>
              </a:r>
            </a:p>
          </p:txBody>
        </p:sp>
        <p:sp>
          <p:nvSpPr>
            <p:cNvPr id="8208" name="Oval 38"/>
            <p:cNvSpPr>
              <a:spLocks noChangeArrowheads="1"/>
            </p:cNvSpPr>
            <p:nvPr/>
          </p:nvSpPr>
          <p:spPr bwMode="auto">
            <a:xfrm>
              <a:off x="793" y="2251"/>
              <a:ext cx="1089" cy="363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7208838" y="5949950"/>
            <a:ext cx="1935162" cy="576263"/>
            <a:chOff x="3696" y="3657"/>
            <a:chExt cx="1219" cy="363"/>
          </a:xfrm>
        </p:grpSpPr>
        <p:sp>
          <p:nvSpPr>
            <p:cNvPr id="8205" name="Text Box 39"/>
            <p:cNvSpPr txBox="1">
              <a:spLocks noChangeArrowheads="1"/>
            </p:cNvSpPr>
            <p:nvPr/>
          </p:nvSpPr>
          <p:spPr bwMode="auto">
            <a:xfrm>
              <a:off x="3696" y="3702"/>
              <a:ext cx="12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2000">
                  <a:solidFill>
                    <a:srgbClr val="0033CC"/>
                  </a:solidFill>
                </a:rPr>
                <a:t>   EVEN</a:t>
              </a:r>
              <a:r>
                <a:rPr lang="en-GB" altLang="en-US" sz="2000"/>
                <a:t> </a:t>
              </a:r>
            </a:p>
          </p:txBody>
        </p:sp>
        <p:sp>
          <p:nvSpPr>
            <p:cNvPr id="8206" name="Oval 40"/>
            <p:cNvSpPr>
              <a:spLocks noChangeArrowheads="1"/>
            </p:cNvSpPr>
            <p:nvPr/>
          </p:nvSpPr>
          <p:spPr bwMode="auto">
            <a:xfrm>
              <a:off x="3739" y="3657"/>
              <a:ext cx="729" cy="363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-0.01042 L -0.21146 -0.3884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99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 -0.05255 L 0.40555 -0.3884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18 -0.05255 L -0.37049 -0.3884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-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59513 -0.3884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57" y="-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-0.40607 -0.3780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3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23850" y="404813"/>
            <a:ext cx="8496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5400"/>
              <a:t>Probability scale</a:t>
            </a:r>
            <a:r>
              <a:rPr lang="en-GB" altLang="en-US"/>
              <a:t> </a:t>
            </a: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430213" y="3213100"/>
            <a:ext cx="8280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2446338" y="3068638"/>
            <a:ext cx="4176712" cy="215900"/>
            <a:chOff x="1519" y="2160"/>
            <a:chExt cx="2631" cy="136"/>
          </a:xfrm>
        </p:grpSpPr>
        <p:sp>
          <p:nvSpPr>
            <p:cNvPr id="9264" name="Line 5"/>
            <p:cNvSpPr>
              <a:spLocks noChangeShapeType="1"/>
            </p:cNvSpPr>
            <p:nvPr/>
          </p:nvSpPr>
          <p:spPr bwMode="auto">
            <a:xfrm flipV="1">
              <a:off x="1519" y="2160"/>
              <a:ext cx="0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65" name="Line 6"/>
            <p:cNvSpPr>
              <a:spLocks noChangeShapeType="1"/>
            </p:cNvSpPr>
            <p:nvPr/>
          </p:nvSpPr>
          <p:spPr bwMode="auto">
            <a:xfrm flipV="1">
              <a:off x="4150" y="2160"/>
              <a:ext cx="0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221" name="Group 7"/>
          <p:cNvGrpSpPr>
            <a:grpSpLocks/>
          </p:cNvGrpSpPr>
          <p:nvPr/>
        </p:nvGrpSpPr>
        <p:grpSpPr bwMode="auto">
          <a:xfrm>
            <a:off x="144463" y="1898650"/>
            <a:ext cx="790575" cy="1385888"/>
            <a:chOff x="69" y="1423"/>
            <a:chExt cx="498" cy="873"/>
          </a:xfrm>
        </p:grpSpPr>
        <p:sp>
          <p:nvSpPr>
            <p:cNvPr id="9262" name="Line 8"/>
            <p:cNvSpPr>
              <a:spLocks noChangeShapeType="1"/>
            </p:cNvSpPr>
            <p:nvPr/>
          </p:nvSpPr>
          <p:spPr bwMode="auto">
            <a:xfrm flipV="1">
              <a:off x="249" y="2160"/>
              <a:ext cx="0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63" name="Text Box 9"/>
            <p:cNvSpPr txBox="1">
              <a:spLocks noChangeArrowheads="1"/>
            </p:cNvSpPr>
            <p:nvPr/>
          </p:nvSpPr>
          <p:spPr bwMode="auto">
            <a:xfrm>
              <a:off x="69" y="1423"/>
              <a:ext cx="498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6600" b="1"/>
                <a:t>0</a:t>
              </a:r>
            </a:p>
          </p:txBody>
        </p:sp>
      </p:grpSp>
      <p:grpSp>
        <p:nvGrpSpPr>
          <p:cNvPr id="9222" name="Group 13"/>
          <p:cNvGrpSpPr>
            <a:grpSpLocks/>
          </p:cNvGrpSpPr>
          <p:nvPr/>
        </p:nvGrpSpPr>
        <p:grpSpPr bwMode="auto">
          <a:xfrm>
            <a:off x="3814763" y="1916113"/>
            <a:ext cx="1368425" cy="1368425"/>
            <a:chOff x="2381" y="1434"/>
            <a:chExt cx="862" cy="862"/>
          </a:xfrm>
        </p:grpSpPr>
        <p:sp>
          <p:nvSpPr>
            <p:cNvPr id="9260" name="Line 14"/>
            <p:cNvSpPr>
              <a:spLocks noChangeShapeType="1"/>
            </p:cNvSpPr>
            <p:nvPr/>
          </p:nvSpPr>
          <p:spPr bwMode="auto">
            <a:xfrm flipV="1">
              <a:off x="2835" y="2160"/>
              <a:ext cx="0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61" name="Text Box 15"/>
            <p:cNvSpPr txBox="1">
              <a:spLocks noChangeArrowheads="1"/>
            </p:cNvSpPr>
            <p:nvPr/>
          </p:nvSpPr>
          <p:spPr bwMode="auto">
            <a:xfrm>
              <a:off x="2381" y="1434"/>
              <a:ext cx="862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6600" b="1"/>
                <a:t>0.5</a:t>
              </a:r>
            </a:p>
          </p:txBody>
        </p:sp>
      </p:grpSp>
      <p:grpSp>
        <p:nvGrpSpPr>
          <p:cNvPr id="9223" name="Group 16"/>
          <p:cNvGrpSpPr>
            <a:grpSpLocks/>
          </p:cNvGrpSpPr>
          <p:nvPr/>
        </p:nvGrpSpPr>
        <p:grpSpPr bwMode="auto">
          <a:xfrm>
            <a:off x="7667625" y="3284538"/>
            <a:ext cx="1943100" cy="576262"/>
            <a:chOff x="2472" y="3793"/>
            <a:chExt cx="1224" cy="363"/>
          </a:xfrm>
        </p:grpSpPr>
        <p:sp>
          <p:nvSpPr>
            <p:cNvPr id="9258" name="Text Box 17"/>
            <p:cNvSpPr txBox="1">
              <a:spLocks noChangeArrowheads="1"/>
            </p:cNvSpPr>
            <p:nvPr/>
          </p:nvSpPr>
          <p:spPr bwMode="auto">
            <a:xfrm>
              <a:off x="2477" y="3838"/>
              <a:ext cx="12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2000">
                  <a:solidFill>
                    <a:srgbClr val="0033CC"/>
                  </a:solidFill>
                </a:rPr>
                <a:t>CERTAIN</a:t>
              </a:r>
              <a:r>
                <a:rPr lang="en-GB" altLang="en-US" sz="2000"/>
                <a:t> </a:t>
              </a:r>
            </a:p>
          </p:txBody>
        </p:sp>
        <p:sp>
          <p:nvSpPr>
            <p:cNvPr id="9259" name="Oval 18"/>
            <p:cNvSpPr>
              <a:spLocks noChangeArrowheads="1"/>
            </p:cNvSpPr>
            <p:nvPr/>
          </p:nvSpPr>
          <p:spPr bwMode="auto">
            <a:xfrm>
              <a:off x="2472" y="3793"/>
              <a:ext cx="862" cy="363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9224" name="Group 19"/>
          <p:cNvGrpSpPr>
            <a:grpSpLocks/>
          </p:cNvGrpSpPr>
          <p:nvPr/>
        </p:nvGrpSpPr>
        <p:grpSpPr bwMode="auto">
          <a:xfrm>
            <a:off x="5940425" y="3284538"/>
            <a:ext cx="1935163" cy="576262"/>
            <a:chOff x="2699" y="3612"/>
            <a:chExt cx="1219" cy="363"/>
          </a:xfrm>
        </p:grpSpPr>
        <p:sp>
          <p:nvSpPr>
            <p:cNvPr id="9256" name="Text Box 20"/>
            <p:cNvSpPr txBox="1">
              <a:spLocks noChangeArrowheads="1"/>
            </p:cNvSpPr>
            <p:nvPr/>
          </p:nvSpPr>
          <p:spPr bwMode="auto">
            <a:xfrm>
              <a:off x="2699" y="3657"/>
              <a:ext cx="12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2000">
                  <a:solidFill>
                    <a:srgbClr val="0033CC"/>
                  </a:solidFill>
                </a:rPr>
                <a:t>  LIKELY</a:t>
              </a:r>
              <a:r>
                <a:rPr lang="en-GB" altLang="en-US" sz="2000"/>
                <a:t> </a:t>
              </a:r>
            </a:p>
          </p:txBody>
        </p:sp>
        <p:sp>
          <p:nvSpPr>
            <p:cNvPr id="9257" name="Oval 21"/>
            <p:cNvSpPr>
              <a:spLocks noChangeArrowheads="1"/>
            </p:cNvSpPr>
            <p:nvPr/>
          </p:nvSpPr>
          <p:spPr bwMode="auto">
            <a:xfrm>
              <a:off x="2742" y="3612"/>
              <a:ext cx="771" cy="363"/>
            </a:xfrm>
            <a:prstGeom prst="ellipse">
              <a:avLst/>
            </a:prstGeom>
            <a:solidFill>
              <a:srgbClr val="FFFF99">
                <a:alpha val="0"/>
              </a:srgbClr>
            </a:solidFill>
            <a:ln w="2857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9225" name="Group 22"/>
          <p:cNvGrpSpPr>
            <a:grpSpLocks/>
          </p:cNvGrpSpPr>
          <p:nvPr/>
        </p:nvGrpSpPr>
        <p:grpSpPr bwMode="auto">
          <a:xfrm>
            <a:off x="1979613" y="3284538"/>
            <a:ext cx="1935162" cy="720725"/>
            <a:chOff x="3696" y="2432"/>
            <a:chExt cx="1219" cy="454"/>
          </a:xfrm>
        </p:grpSpPr>
        <p:sp>
          <p:nvSpPr>
            <p:cNvPr id="9254" name="Text Box 23"/>
            <p:cNvSpPr txBox="1">
              <a:spLocks noChangeArrowheads="1"/>
            </p:cNvSpPr>
            <p:nvPr/>
          </p:nvSpPr>
          <p:spPr bwMode="auto">
            <a:xfrm>
              <a:off x="3696" y="2523"/>
              <a:ext cx="12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2000">
                  <a:solidFill>
                    <a:srgbClr val="0033CC"/>
                  </a:solidFill>
                </a:rPr>
                <a:t>UNLIKELY</a:t>
              </a:r>
              <a:r>
                <a:rPr lang="en-GB" altLang="en-US" sz="2000"/>
                <a:t> </a:t>
              </a:r>
            </a:p>
          </p:txBody>
        </p:sp>
        <p:sp>
          <p:nvSpPr>
            <p:cNvPr id="9255" name="Oval 24"/>
            <p:cNvSpPr>
              <a:spLocks noChangeArrowheads="1"/>
            </p:cNvSpPr>
            <p:nvPr/>
          </p:nvSpPr>
          <p:spPr bwMode="auto">
            <a:xfrm>
              <a:off x="3696" y="2432"/>
              <a:ext cx="862" cy="454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9226" name="Group 25"/>
          <p:cNvGrpSpPr>
            <a:grpSpLocks/>
          </p:cNvGrpSpPr>
          <p:nvPr/>
        </p:nvGrpSpPr>
        <p:grpSpPr bwMode="auto">
          <a:xfrm>
            <a:off x="44450" y="3284538"/>
            <a:ext cx="1935163" cy="576262"/>
            <a:chOff x="793" y="2251"/>
            <a:chExt cx="1219" cy="363"/>
          </a:xfrm>
        </p:grpSpPr>
        <p:sp>
          <p:nvSpPr>
            <p:cNvPr id="9252" name="Text Box 26"/>
            <p:cNvSpPr txBox="1">
              <a:spLocks noChangeArrowheads="1"/>
            </p:cNvSpPr>
            <p:nvPr/>
          </p:nvSpPr>
          <p:spPr bwMode="auto">
            <a:xfrm>
              <a:off x="793" y="2296"/>
              <a:ext cx="12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2000">
                  <a:solidFill>
                    <a:srgbClr val="0033CC"/>
                  </a:solidFill>
                </a:rPr>
                <a:t>IMPOSSIBLE</a:t>
              </a:r>
              <a:r>
                <a:rPr lang="en-GB" altLang="en-US" sz="2000"/>
                <a:t> </a:t>
              </a:r>
            </a:p>
          </p:txBody>
        </p:sp>
        <p:sp>
          <p:nvSpPr>
            <p:cNvPr id="9253" name="Oval 27"/>
            <p:cNvSpPr>
              <a:spLocks noChangeArrowheads="1"/>
            </p:cNvSpPr>
            <p:nvPr/>
          </p:nvSpPr>
          <p:spPr bwMode="auto">
            <a:xfrm>
              <a:off x="793" y="2251"/>
              <a:ext cx="1089" cy="363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9227" name="Group 28"/>
          <p:cNvGrpSpPr>
            <a:grpSpLocks/>
          </p:cNvGrpSpPr>
          <p:nvPr/>
        </p:nvGrpSpPr>
        <p:grpSpPr bwMode="auto">
          <a:xfrm>
            <a:off x="3924300" y="3284538"/>
            <a:ext cx="1935163" cy="576262"/>
            <a:chOff x="3696" y="3657"/>
            <a:chExt cx="1219" cy="363"/>
          </a:xfrm>
        </p:grpSpPr>
        <p:sp>
          <p:nvSpPr>
            <p:cNvPr id="9250" name="Text Box 29"/>
            <p:cNvSpPr txBox="1">
              <a:spLocks noChangeArrowheads="1"/>
            </p:cNvSpPr>
            <p:nvPr/>
          </p:nvSpPr>
          <p:spPr bwMode="auto">
            <a:xfrm>
              <a:off x="3696" y="3702"/>
              <a:ext cx="12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2000">
                  <a:solidFill>
                    <a:srgbClr val="0033CC"/>
                  </a:solidFill>
                </a:rPr>
                <a:t>   EVEN</a:t>
              </a:r>
              <a:r>
                <a:rPr lang="en-GB" altLang="en-US" sz="2000"/>
                <a:t> </a:t>
              </a:r>
            </a:p>
          </p:txBody>
        </p:sp>
        <p:sp>
          <p:nvSpPr>
            <p:cNvPr id="9251" name="Oval 30"/>
            <p:cNvSpPr>
              <a:spLocks noChangeArrowheads="1"/>
            </p:cNvSpPr>
            <p:nvPr/>
          </p:nvSpPr>
          <p:spPr bwMode="auto">
            <a:xfrm>
              <a:off x="3739" y="3657"/>
              <a:ext cx="729" cy="363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0" name="Group 62"/>
          <p:cNvGrpSpPr>
            <a:grpSpLocks/>
          </p:cNvGrpSpPr>
          <p:nvPr/>
        </p:nvGrpSpPr>
        <p:grpSpPr bwMode="auto">
          <a:xfrm>
            <a:off x="288925" y="3933825"/>
            <a:ext cx="1066800" cy="2152650"/>
            <a:chOff x="182" y="2478"/>
            <a:chExt cx="672" cy="1356"/>
          </a:xfrm>
        </p:grpSpPr>
        <p:pic>
          <p:nvPicPr>
            <p:cNvPr id="9248" name="Picture 3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" y="2478"/>
              <a:ext cx="672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9" name="Text Box 38"/>
            <p:cNvSpPr txBox="1">
              <a:spLocks noChangeArrowheads="1"/>
            </p:cNvSpPr>
            <p:nvPr/>
          </p:nvSpPr>
          <p:spPr bwMode="auto">
            <a:xfrm>
              <a:off x="424" y="3430"/>
              <a:ext cx="2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3600" b="1"/>
                <a:t>7</a:t>
              </a:r>
            </a:p>
          </p:txBody>
        </p:sp>
      </p:grpSp>
      <p:pic>
        <p:nvPicPr>
          <p:cNvPr id="11309" name="Picture 45" descr="MCj039671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581525"/>
            <a:ext cx="10668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58"/>
          <p:cNvGrpSpPr>
            <a:grpSpLocks/>
          </p:cNvGrpSpPr>
          <p:nvPr/>
        </p:nvGrpSpPr>
        <p:grpSpPr bwMode="auto">
          <a:xfrm>
            <a:off x="6516688" y="4292600"/>
            <a:ext cx="1276350" cy="1800225"/>
            <a:chOff x="4105" y="2704"/>
            <a:chExt cx="804" cy="1134"/>
          </a:xfrm>
        </p:grpSpPr>
        <p:pic>
          <p:nvPicPr>
            <p:cNvPr id="9246" name="Picture 46" descr="MCj039671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2704"/>
              <a:ext cx="804" cy="1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7" name="Line 47"/>
            <p:cNvSpPr>
              <a:spLocks noChangeShapeType="1"/>
            </p:cNvSpPr>
            <p:nvPr/>
          </p:nvSpPr>
          <p:spPr bwMode="auto">
            <a:xfrm flipV="1">
              <a:off x="4195" y="2704"/>
              <a:ext cx="0" cy="11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1323" name="Picture 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4005263"/>
            <a:ext cx="15621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24" name="Picture 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700213"/>
            <a:ext cx="1190625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33" name="Group 10"/>
          <p:cNvGrpSpPr>
            <a:grpSpLocks/>
          </p:cNvGrpSpPr>
          <p:nvPr/>
        </p:nvGrpSpPr>
        <p:grpSpPr bwMode="auto">
          <a:xfrm>
            <a:off x="8353425" y="1898650"/>
            <a:ext cx="790575" cy="1385888"/>
            <a:chOff x="5240" y="1423"/>
            <a:chExt cx="498" cy="873"/>
          </a:xfrm>
        </p:grpSpPr>
        <p:sp>
          <p:nvSpPr>
            <p:cNvPr id="9244" name="Line 11"/>
            <p:cNvSpPr>
              <a:spLocks noChangeShapeType="1"/>
            </p:cNvSpPr>
            <p:nvPr/>
          </p:nvSpPr>
          <p:spPr bwMode="auto">
            <a:xfrm flipV="1">
              <a:off x="5465" y="2160"/>
              <a:ext cx="0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5" name="Text Box 12"/>
            <p:cNvSpPr txBox="1">
              <a:spLocks noChangeArrowheads="1"/>
            </p:cNvSpPr>
            <p:nvPr/>
          </p:nvSpPr>
          <p:spPr bwMode="auto">
            <a:xfrm>
              <a:off x="5240" y="1423"/>
              <a:ext cx="498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6600" b="1"/>
                <a:t>1</a:t>
              </a:r>
            </a:p>
          </p:txBody>
        </p:sp>
      </p:grpSp>
      <p:pic>
        <p:nvPicPr>
          <p:cNvPr id="11327" name="Picture 63" descr="Unlikel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076700"/>
            <a:ext cx="1422400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64"/>
          <p:cNvGrpSpPr>
            <a:grpSpLocks/>
          </p:cNvGrpSpPr>
          <p:nvPr/>
        </p:nvGrpSpPr>
        <p:grpSpPr bwMode="auto">
          <a:xfrm>
            <a:off x="3635375" y="4149725"/>
            <a:ext cx="1873250" cy="1800225"/>
            <a:chOff x="1565" y="845"/>
            <a:chExt cx="2086" cy="2086"/>
          </a:xfrm>
        </p:grpSpPr>
        <p:pic>
          <p:nvPicPr>
            <p:cNvPr id="9239" name="Picture 6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847"/>
              <a:ext cx="2083" cy="2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0" name="Line 66"/>
            <p:cNvSpPr>
              <a:spLocks noChangeShapeType="1"/>
            </p:cNvSpPr>
            <p:nvPr/>
          </p:nvSpPr>
          <p:spPr bwMode="auto">
            <a:xfrm flipV="1">
              <a:off x="1565" y="845"/>
              <a:ext cx="0" cy="20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1" name="Line 67"/>
            <p:cNvSpPr>
              <a:spLocks noChangeShapeType="1"/>
            </p:cNvSpPr>
            <p:nvPr/>
          </p:nvSpPr>
          <p:spPr bwMode="auto">
            <a:xfrm>
              <a:off x="1565" y="845"/>
              <a:ext cx="20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2" name="Line 68"/>
            <p:cNvSpPr>
              <a:spLocks noChangeShapeType="1"/>
            </p:cNvSpPr>
            <p:nvPr/>
          </p:nvSpPr>
          <p:spPr bwMode="auto">
            <a:xfrm>
              <a:off x="1565" y="2931"/>
              <a:ext cx="20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3" name="Line 69"/>
            <p:cNvSpPr>
              <a:spLocks noChangeShapeType="1"/>
            </p:cNvSpPr>
            <p:nvPr/>
          </p:nvSpPr>
          <p:spPr bwMode="auto">
            <a:xfrm>
              <a:off x="3651" y="845"/>
              <a:ext cx="0" cy="20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" name="Group 72"/>
          <p:cNvGrpSpPr>
            <a:grpSpLocks/>
          </p:cNvGrpSpPr>
          <p:nvPr/>
        </p:nvGrpSpPr>
        <p:grpSpPr bwMode="auto">
          <a:xfrm>
            <a:off x="6443663" y="404813"/>
            <a:ext cx="649287" cy="863600"/>
            <a:chOff x="2925" y="2432"/>
            <a:chExt cx="409" cy="544"/>
          </a:xfrm>
        </p:grpSpPr>
        <p:sp>
          <p:nvSpPr>
            <p:cNvPr id="9237" name="Line 70"/>
            <p:cNvSpPr>
              <a:spLocks noChangeShapeType="1"/>
            </p:cNvSpPr>
            <p:nvPr/>
          </p:nvSpPr>
          <p:spPr bwMode="auto">
            <a:xfrm flipV="1">
              <a:off x="2925" y="2478"/>
              <a:ext cx="363" cy="4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8" name="Oval 71"/>
            <p:cNvSpPr>
              <a:spLocks noChangeArrowheads="1"/>
            </p:cNvSpPr>
            <p:nvPr/>
          </p:nvSpPr>
          <p:spPr bwMode="auto">
            <a:xfrm>
              <a:off x="3244" y="2432"/>
              <a:ext cx="90" cy="9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92 -0.01989 C 0.06875 -0.00278 0.07622 -0.03145 0.06563 -0.00255 C 0.06233 0.00647 0.06025 0.01572 0.05695 0.02451 C 0.05504 0.03469 0.05313 0.0451 0.05122 0.05527 C 0.0474 0.07678 0.04879 0.08672 0.03959 0.10546 C 0.03421 0.11609 0.02882 0.12835 0.01928 0.13251 C 0.01667 0.13598 0.0132 0.13876 0.01059 0.14223 C 0.00695 0.14708 0.00434 0.15518 0.00053 0.15957 C -0.00833 0.16998 -0.02031 0.17784 -0.03003 0.18663 C -0.03593 0.19195 -0.03298 0.19172 -0.03715 0.19819 C -0.04114 0.20444 -0.0467 0.20883 -0.05017 0.21554 C -0.05729 0.22965 -0.06718 0.24283 -0.07777 0.25231 C -0.08489 0.26642 -0.09513 0.27544 -0.10382 0.287 C -0.11007 0.29533 -0.1151 0.30573 -0.12135 0.31406 C -0.12309 0.31637 -0.12534 0.31753 -0.12708 0.31984 C -0.13003 0.32377 -0.13159 0.32909 -0.13437 0.33325 C -0.14114 0.3432 -0.14861 0.35176 -0.15468 0.36216 C -0.15642 0.36517 -0.15729 0.36887 -0.15902 0.37188 C -0.16215 0.37673 -0.16684 0.37974 -0.16909 0.38552 C -0.17343 0.39662 -0.17986 0.40472 -0.18507 0.41443 C -0.18993 0.42345 -0.1934 0.43409 -0.19809 0.44334 C -0.20052 0.45328 -0.20434 0.46138 -0.20816 0.4704 C -0.21232 0.48034 -0.21493 0.49144 -0.21979 0.50115 C -0.22187 0.51434 -0.22534 0.52682 -0.22847 0.53978 C -0.23177 0.55342 -0.23263 0.56938 -0.2401 0.58048 " pathEditMode="relative" rAng="0" ptsTypes="ffffffffffffffffffffffff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86" y="29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95288" y="6921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endParaRPr lang="en-US" altLang="en-US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79450" y="333375"/>
            <a:ext cx="2062163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 dirty="0">
                <a:solidFill>
                  <a:schemeClr val="bg1"/>
                </a:solidFill>
              </a:rPr>
              <a:t>IMPOSSIBLE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493730" y="333375"/>
            <a:ext cx="1266825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LIKELY</a:t>
            </a:r>
            <a:endParaRPr lang="en-US" altLang="en-US" sz="2400" b="1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479317" y="332656"/>
            <a:ext cx="1014413" cy="457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EVEN</a:t>
            </a:r>
            <a:endParaRPr lang="en-US" altLang="en-US" sz="2400" b="1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754755" y="333375"/>
            <a:ext cx="1708150" cy="4572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UNLIKELY</a:t>
            </a:r>
            <a:endParaRPr lang="en-US" altLang="en-US" sz="2400" b="1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749804" y="333375"/>
            <a:ext cx="1539875" cy="457200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>
                <a:solidFill>
                  <a:schemeClr val="bg1"/>
                </a:solidFill>
              </a:rPr>
              <a:t>CERTAIN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619250" y="1989138"/>
            <a:ext cx="63642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3200"/>
              <a:t>EATING JUNK FOOD</a:t>
            </a:r>
          </a:p>
          <a:p>
            <a:pPr eaLnBrk="1" hangingPunct="1"/>
            <a:r>
              <a:rPr lang="en-GB" altLang="en-US" sz="3200"/>
              <a:t> AND AVOIDING EXERCISE</a:t>
            </a:r>
          </a:p>
          <a:p>
            <a:pPr eaLnBrk="1" hangingPunct="1"/>
            <a:r>
              <a:rPr lang="en-GB" altLang="en-US" sz="3200"/>
              <a:t>WILL MAKE YOU LOSE WEIGHT</a:t>
            </a:r>
            <a:endParaRPr lang="en-US" altLang="en-US" sz="3200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68313" y="1700213"/>
            <a:ext cx="4953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4400" b="1">
                <a:solidFill>
                  <a:srgbClr val="FFFF66"/>
                </a:solidFill>
              </a:rPr>
              <a:t>1</a:t>
            </a:r>
            <a:endParaRPr lang="en-US" altLang="en-US" sz="4400" b="1">
              <a:solidFill>
                <a:srgbClr val="FFFF66"/>
              </a:solidFill>
            </a:endParaRPr>
          </a:p>
        </p:txBody>
      </p:sp>
      <p:pic>
        <p:nvPicPr>
          <p:cNvPr id="16394" name="Picture 10" descr="Thumbnai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244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armchair_f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4437063"/>
            <a:ext cx="2173288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1639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603</Words>
  <Application>Microsoft Office PowerPoint</Application>
  <PresentationFormat>On-screen Show (4:3)</PresentationFormat>
  <Paragraphs>204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Comic Sans MS</vt:lpstr>
      <vt:lpstr>Segoe Print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Worksheet to follow: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Leigh Wilson</dc:creator>
  <cp:lastModifiedBy>DELIOS Sofia [Oberthur Primary School]</cp:lastModifiedBy>
  <cp:revision>90</cp:revision>
  <cp:lastPrinted>2016-01-11T07:36:16Z</cp:lastPrinted>
  <dcterms:created xsi:type="dcterms:W3CDTF">2007-06-07T18:33:55Z</dcterms:created>
  <dcterms:modified xsi:type="dcterms:W3CDTF">2020-09-08T06:41:03Z</dcterms:modified>
</cp:coreProperties>
</file>