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73609" autoAdjust="0"/>
  </p:normalViewPr>
  <p:slideViewPr>
    <p:cSldViewPr snapToGrid="0">
      <p:cViewPr>
        <p:scale>
          <a:sx n="46" d="100"/>
          <a:sy n="46" d="100"/>
        </p:scale>
        <p:origin x="54" y="1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F5F6F-7C5E-42DA-8A73-8B18ED5A01D6}" type="datetimeFigureOut">
              <a:rPr lang="en-AU" smtClean="0"/>
              <a:t>19/05/2019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774D7-1595-40B6-B254-9DF6436C49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71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r>
              <a:rPr lang="en-AU" sz="1200" dirty="0"/>
              <a:t>(Use an opinion line in the classroom – get students physically moving to the position they think.)</a:t>
            </a:r>
          </a:p>
          <a:p>
            <a:pPr hangingPunct="0"/>
            <a:r>
              <a:rPr lang="en-AU" sz="1200" dirty="0"/>
              <a:t>You will need the words around your room, make sure that they are in order as they would be on a number line. Be careful</a:t>
            </a:r>
            <a:r>
              <a:rPr lang="en-AU" sz="1200" baseline="0" dirty="0"/>
              <a:t> about mentioning this with the whole class especially if you have students still at the Year 2/3 level, they are not ready for it.</a:t>
            </a:r>
          </a:p>
          <a:p>
            <a:pPr lvl="1" hangingPunct="0"/>
            <a:r>
              <a:rPr lang="en-AU" dirty="0"/>
              <a:t>ANSWERS</a:t>
            </a:r>
          </a:p>
          <a:p>
            <a:pPr lvl="1" hangingPunct="0"/>
            <a:r>
              <a:rPr lang="en-AU" dirty="0"/>
              <a:t>Christmas Day will fall on December 25 this year (C)</a:t>
            </a:r>
            <a:endParaRPr lang="en-AU" sz="1200" dirty="0"/>
          </a:p>
          <a:p>
            <a:pPr lvl="1" hangingPunct="0"/>
            <a:r>
              <a:rPr lang="en-AU" dirty="0"/>
              <a:t>It will rain somewhere in Australia tomorrow (L or E)</a:t>
            </a:r>
            <a:endParaRPr lang="en-AU" sz="1200" dirty="0"/>
          </a:p>
          <a:p>
            <a:pPr lvl="1" hangingPunct="0"/>
            <a:r>
              <a:rPr lang="en-AU" dirty="0"/>
              <a:t>The sun will still be visible at midnight tonight in Sydney (I)</a:t>
            </a:r>
            <a:endParaRPr lang="en-AU" sz="1200" dirty="0"/>
          </a:p>
          <a:p>
            <a:pPr lvl="1" hangingPunct="0"/>
            <a:r>
              <a:rPr lang="en-AU" dirty="0"/>
              <a:t>An Australian golfer will win all major championships this year (U)</a:t>
            </a:r>
            <a:endParaRPr lang="en-AU" sz="1200" dirty="0"/>
          </a:p>
          <a:p>
            <a:pPr lvl="1" hangingPunct="0"/>
            <a:r>
              <a:rPr lang="en-AU" dirty="0"/>
              <a:t>Every student in our class will score 100% in the next Maths test (U)</a:t>
            </a:r>
            <a:endParaRPr lang="en-AU" sz="1200" dirty="0"/>
          </a:p>
          <a:p>
            <a:pPr lvl="1" hangingPunct="0"/>
            <a:r>
              <a:rPr lang="en-AU" dirty="0"/>
              <a:t>A second moon of the same size will be discovered orbiting Earth (U)</a:t>
            </a:r>
            <a:endParaRPr lang="en-AU" sz="1200" dirty="0"/>
          </a:p>
          <a:p>
            <a:pPr lvl="1" hangingPunct="0"/>
            <a:r>
              <a:rPr lang="en-AU" dirty="0"/>
              <a:t>You will eventually buy your own house or unit (L)</a:t>
            </a:r>
            <a:endParaRPr lang="en-AU" sz="1200" dirty="0"/>
          </a:p>
          <a:p>
            <a:pPr lvl="1" hangingPunct="0"/>
            <a:r>
              <a:rPr lang="en-AU" dirty="0"/>
              <a:t>A card is chosen from a pack of 52 playing cards and is either red or black (E)</a:t>
            </a:r>
            <a:endParaRPr lang="en-AU" sz="1200" dirty="0"/>
          </a:p>
          <a:p>
            <a:pPr lvl="1" hangingPunct="0"/>
            <a:r>
              <a:rPr lang="en-AU" dirty="0"/>
              <a:t>The numbers 1 to 10 are written on separate pieces of paper, placed in a bag and the number 13 is drawn out (</a:t>
            </a:r>
            <a:r>
              <a:rPr lang="en-AU" dirty="0">
                <a:solidFill>
                  <a:srgbClr val="FF0000"/>
                </a:solidFill>
              </a:rPr>
              <a:t>I)</a:t>
            </a:r>
          </a:p>
          <a:p>
            <a:pPr hangingPunct="0"/>
            <a:endParaRPr lang="en-AU" sz="1200" baseline="0" dirty="0"/>
          </a:p>
          <a:p>
            <a:pPr hangingPunct="0"/>
            <a:endParaRPr lang="en-AU" sz="1200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74D7-1595-40B6-B254-9DF6436C49C9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9305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hangingPunct="0"/>
            <a:r>
              <a:rPr lang="en-AU" dirty="0"/>
              <a:t>Get students to draw the line on whiteboards and work with their shoulder partner to order the events.</a:t>
            </a:r>
          </a:p>
          <a:p>
            <a:pPr lvl="1" hangingPunct="0"/>
            <a:endParaRPr lang="en-AU" dirty="0"/>
          </a:p>
          <a:p>
            <a:pPr lvl="1" hangingPunct="0"/>
            <a:r>
              <a:rPr lang="en-AU" dirty="0"/>
              <a:t> ANSWERS</a:t>
            </a:r>
          </a:p>
          <a:p>
            <a:pPr lvl="1" hangingPunct="0"/>
            <a:endParaRPr lang="en-AU" dirty="0"/>
          </a:p>
          <a:p>
            <a:pPr marL="457200" marR="0" lvl="1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A number between 1 and 6 will be shown when a die is rolled (C)</a:t>
            </a:r>
          </a:p>
          <a:p>
            <a:pPr lvl="1" hangingPunct="0"/>
            <a:r>
              <a:rPr lang="en-AU" dirty="0"/>
              <a:t>At least 5 students will be absent from our school on the next school day (L)</a:t>
            </a:r>
          </a:p>
          <a:p>
            <a:pPr lvl="1" hangingPunct="0"/>
            <a:r>
              <a:rPr lang="en-AU" dirty="0"/>
              <a:t>A coin is tossed and the result is a tail (E)</a:t>
            </a:r>
            <a:endParaRPr lang="en-AU" sz="1200" dirty="0"/>
          </a:p>
          <a:p>
            <a:pPr marL="457200" marR="0" lvl="1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Someone will win first prize in LOTTO next week</a:t>
            </a:r>
            <a:r>
              <a:rPr lang="en-AU" sz="1200" baseline="0" dirty="0"/>
              <a:t> </a:t>
            </a:r>
            <a:r>
              <a:rPr lang="en-AU" dirty="0"/>
              <a:t>(U)</a:t>
            </a:r>
            <a:endParaRPr lang="en-AU" sz="1200" dirty="0"/>
          </a:p>
          <a:p>
            <a:pPr lvl="1" hangingPunct="0"/>
            <a:r>
              <a:rPr lang="en-AU" dirty="0"/>
              <a:t>Every student in our class is a girl (I)</a:t>
            </a:r>
            <a:endParaRPr lang="en-AU" sz="1200" dirty="0"/>
          </a:p>
          <a:p>
            <a:pPr lvl="1" hangingPunct="0"/>
            <a:endParaRPr lang="en-AU" sz="1200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74D7-1595-40B6-B254-9DF6436C49C9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4500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There is a statement under the red bubble. Please consider carefully if all members of your class will be able to understand and process this.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74D7-1595-40B6-B254-9DF6436C49C9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4610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Students complete this on to whiteboards</a:t>
            </a:r>
            <a:r>
              <a:rPr lang="en-AU" baseline="0" dirty="0"/>
              <a:t> working with their shoulder partner.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74D7-1595-40B6-B254-9DF6436C49C9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7712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ANSWERS</a:t>
            </a:r>
          </a:p>
          <a:p>
            <a:endParaRPr lang="en-AU" dirty="0"/>
          </a:p>
          <a:p>
            <a:r>
              <a:rPr lang="en-AU" dirty="0"/>
              <a:t>Red – 4/12</a:t>
            </a:r>
          </a:p>
          <a:p>
            <a:r>
              <a:rPr lang="en-AU" dirty="0"/>
              <a:t>Yellow – 6/12</a:t>
            </a:r>
          </a:p>
          <a:p>
            <a:r>
              <a:rPr lang="en-AU" dirty="0"/>
              <a:t>Green – 2/12</a:t>
            </a:r>
          </a:p>
          <a:p>
            <a:endParaRPr lang="en-AU" dirty="0"/>
          </a:p>
          <a:p>
            <a:r>
              <a:rPr lang="en-AU" dirty="0"/>
              <a:t>Briefly cover adding the numerators</a:t>
            </a:r>
            <a:r>
              <a:rPr lang="en-AU" baseline="0" dirty="0"/>
              <a:t> to ensure that it adds to all possible outcomes. Also encourage students that are capable to simplify the fractions as they will need to do this to convert to </a:t>
            </a:r>
            <a:r>
              <a:rPr lang="en-AU" baseline="0" dirty="0" err="1"/>
              <a:t>dec</a:t>
            </a:r>
            <a:r>
              <a:rPr lang="en-AU" baseline="0" dirty="0"/>
              <a:t> and %.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74D7-1595-40B6-B254-9DF6436C49C9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6022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Take the time to talk through the tables,</a:t>
            </a:r>
            <a:r>
              <a:rPr lang="en-AU" baseline="0" dirty="0"/>
              <a:t> make sure you have explained what each section is there for.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74D7-1595-40B6-B254-9DF6436C49C9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4013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Get students to answer the</a:t>
            </a:r>
            <a:r>
              <a:rPr lang="en-AU" baseline="0" dirty="0"/>
              <a:t> questions by completing a TPS. Randomly get answers back from the class.</a:t>
            </a:r>
          </a:p>
          <a:p>
            <a:r>
              <a:rPr lang="en-AU" baseline="0" dirty="0"/>
              <a:t>Conduct the experiment with the students tossing the coins. It is a good idea to have all the students toss in the middle of a circle.</a:t>
            </a:r>
          </a:p>
          <a:p>
            <a:r>
              <a:rPr lang="en-AU" baseline="0" dirty="0"/>
              <a:t>After completion discuss whether the results are as expected? Why not? </a:t>
            </a:r>
          </a:p>
          <a:p>
            <a:endParaRPr lang="en-AU" baseline="0" dirty="0"/>
          </a:p>
          <a:p>
            <a:r>
              <a:rPr lang="en-AU" baseline="0" dirty="0"/>
              <a:t>YOU WILL NEED TO COMPLETE THE RESULTS FOR NEXT WEEKS EXPERIMENT.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74D7-1595-40B6-B254-9DF6436C49C9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2426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Review results of last weeks experiment.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74D7-1595-40B6-B254-9DF6436C49C9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9920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19-May-19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0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19-May-19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7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19-May-19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0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19-May-19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9625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19-May-19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19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19-May-19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08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19-May-19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94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19-May-19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74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19-May-19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19-May-19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9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19-May-19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7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19-May-19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19-May-19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59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19-May-19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9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19-May-19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8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19-May-19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44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19-May-19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5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19-May-19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43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Probability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Whole Class Explicit Teaching</a:t>
            </a:r>
          </a:p>
        </p:txBody>
      </p:sp>
    </p:spTree>
    <p:extLst>
      <p:ext uri="{BB962C8B-B14F-4D97-AF65-F5344CB8AC3E}">
        <p14:creationId xmlns:p14="http://schemas.microsoft.com/office/powerpoint/2010/main" val="3035276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Chance experiments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92108" y="1859817"/>
            <a:ext cx="3126218" cy="48926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95754" y="2176341"/>
            <a:ext cx="520504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We will conduct this experiment together.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Notice we are using the same table but have just extended it to include the extra times we are going to toss the coin.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How many possible outcomes are there?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What are your predicted outcomes?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Is it possible to get 8 TT?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5953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Chance experiments and variations in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7737231" cy="4024125"/>
          </a:xfrm>
        </p:spPr>
        <p:txBody>
          <a:bodyPr/>
          <a:lstStyle/>
          <a:p>
            <a:r>
              <a:rPr lang="en-AU" dirty="0"/>
              <a:t>Last week we conducted this chance experiment.</a:t>
            </a:r>
          </a:p>
          <a:p>
            <a:r>
              <a:rPr lang="en-AU" dirty="0"/>
              <a:t>Would you expect to get the same results again if we tried again this week? Why/Why not?</a:t>
            </a:r>
          </a:p>
          <a:p>
            <a:endParaRPr lang="en-AU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3031" y="2018740"/>
            <a:ext cx="2795954" cy="437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67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Language of chance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Chance is the likelihood that something will happen.</a:t>
            </a:r>
          </a:p>
          <a:p>
            <a:pPr lvl="1"/>
            <a:r>
              <a:rPr lang="en-AU" dirty="0"/>
              <a:t>If something will definitely happen, we say it is </a:t>
            </a:r>
            <a:r>
              <a:rPr lang="en-AU" b="1" dirty="0"/>
              <a:t>certain</a:t>
            </a:r>
            <a:r>
              <a:rPr lang="en-AU" dirty="0"/>
              <a:t>.</a:t>
            </a:r>
          </a:p>
          <a:p>
            <a:pPr lvl="1"/>
            <a:r>
              <a:rPr lang="en-AU" dirty="0"/>
              <a:t>If something might happen, we say it is </a:t>
            </a:r>
            <a:r>
              <a:rPr lang="en-AU" b="1" dirty="0"/>
              <a:t>likely</a:t>
            </a:r>
            <a:r>
              <a:rPr lang="en-AU" dirty="0"/>
              <a:t>.</a:t>
            </a:r>
          </a:p>
          <a:p>
            <a:pPr lvl="1"/>
            <a:r>
              <a:rPr lang="en-AU" dirty="0"/>
              <a:t>If something might not happen, we say it is </a:t>
            </a:r>
            <a:r>
              <a:rPr lang="en-AU" b="1" dirty="0"/>
              <a:t>unlikely</a:t>
            </a:r>
            <a:r>
              <a:rPr lang="en-AU" dirty="0"/>
              <a:t>.</a:t>
            </a:r>
          </a:p>
          <a:p>
            <a:pPr lvl="1"/>
            <a:r>
              <a:rPr lang="en-AU" dirty="0"/>
              <a:t>If something will definitely not happen, we say it is </a:t>
            </a:r>
            <a:r>
              <a:rPr lang="en-AU" b="1" dirty="0"/>
              <a:t>impossible</a:t>
            </a:r>
            <a:r>
              <a:rPr lang="en-AU" dirty="0"/>
              <a:t>.</a:t>
            </a:r>
          </a:p>
          <a:p>
            <a:pPr lvl="1"/>
            <a:endParaRPr lang="en-AU" dirty="0"/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912363"/>
              </p:ext>
            </p:extLst>
          </p:nvPr>
        </p:nvGraphicFramePr>
        <p:xfrm>
          <a:off x="2774417" y="4417190"/>
          <a:ext cx="6978015" cy="180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6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6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6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Impossible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Fat chance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No chance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Unlikely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A good chance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Slim chance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Certain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Possibly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50 / 50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Very likely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Maybe / maybe not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Likely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Possible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No hope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effectLst/>
                        </a:rPr>
                        <a:t>Buckleys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37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Language of chance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hangingPunct="0"/>
            <a:r>
              <a:rPr lang="en-AU" sz="2400" dirty="0"/>
              <a:t>Describe the likelihood of each event occurring as either: </a:t>
            </a:r>
            <a:endParaRPr lang="en-AU" sz="1400" dirty="0"/>
          </a:p>
          <a:p>
            <a:pPr hangingPunct="0"/>
            <a:r>
              <a:rPr lang="en-AU" sz="2400" dirty="0"/>
              <a:t>impossible  (I), unlikely  (U),  likely  (L),  certain  (C) or  even-chance  (E)</a:t>
            </a:r>
            <a:endParaRPr lang="en-AU" sz="1400" dirty="0"/>
          </a:p>
          <a:p>
            <a:pPr marL="0" indent="0" hangingPunct="0">
              <a:buNone/>
            </a:pPr>
            <a:endParaRPr lang="en-AU" sz="3200" dirty="0"/>
          </a:p>
          <a:p>
            <a:pPr lvl="1" hangingPunct="0"/>
            <a:r>
              <a:rPr lang="en-AU" dirty="0"/>
              <a:t>Christmas Day will fall on December 25 this year</a:t>
            </a:r>
            <a:endParaRPr lang="en-AU" sz="1200" dirty="0"/>
          </a:p>
          <a:p>
            <a:pPr lvl="1" hangingPunct="0"/>
            <a:r>
              <a:rPr lang="en-AU" dirty="0"/>
              <a:t>It will rain somewhere in Australia tomorrow</a:t>
            </a:r>
            <a:endParaRPr lang="en-AU" sz="1200" dirty="0"/>
          </a:p>
          <a:p>
            <a:pPr lvl="1" hangingPunct="0"/>
            <a:r>
              <a:rPr lang="en-AU" dirty="0"/>
              <a:t>The sun will still be visible at midnight tonight in Sydney</a:t>
            </a:r>
            <a:endParaRPr lang="en-AU" sz="1200" dirty="0"/>
          </a:p>
          <a:p>
            <a:pPr lvl="1" hangingPunct="0"/>
            <a:r>
              <a:rPr lang="en-AU" dirty="0"/>
              <a:t>An Australian golfer will win all major championships this year</a:t>
            </a:r>
            <a:endParaRPr lang="en-AU" sz="1200" dirty="0"/>
          </a:p>
          <a:p>
            <a:pPr lvl="1" hangingPunct="0"/>
            <a:r>
              <a:rPr lang="en-AU" dirty="0"/>
              <a:t>Every student in our class will score 100% in the next Maths test</a:t>
            </a:r>
            <a:endParaRPr lang="en-AU" sz="1200" dirty="0"/>
          </a:p>
          <a:p>
            <a:pPr lvl="1" hangingPunct="0"/>
            <a:r>
              <a:rPr lang="en-AU" dirty="0"/>
              <a:t>A second moon of the same size will be discovered orbiting Earth</a:t>
            </a:r>
            <a:endParaRPr lang="en-AU" sz="1200" dirty="0"/>
          </a:p>
          <a:p>
            <a:pPr lvl="1" hangingPunct="0"/>
            <a:r>
              <a:rPr lang="en-AU" dirty="0"/>
              <a:t>You will eventually buy your own house or unit</a:t>
            </a:r>
            <a:endParaRPr lang="en-AU" sz="1200" dirty="0"/>
          </a:p>
          <a:p>
            <a:pPr lvl="1" hangingPunct="0"/>
            <a:r>
              <a:rPr lang="en-AU" dirty="0"/>
              <a:t>A card is chosen from a pack of 52 playing cards and is either red or black</a:t>
            </a:r>
            <a:endParaRPr lang="en-AU" sz="1200" dirty="0"/>
          </a:p>
          <a:p>
            <a:pPr lvl="1" hangingPunct="0"/>
            <a:r>
              <a:rPr lang="en-AU" dirty="0"/>
              <a:t>The numbers 1 to 10 are written on separate pieces of paper, placed in a bag and the number 13 is drawn out</a:t>
            </a:r>
          </a:p>
        </p:txBody>
      </p:sp>
    </p:spTree>
    <p:extLst>
      <p:ext uri="{BB962C8B-B14F-4D97-AF65-F5344CB8AC3E}">
        <p14:creationId xmlns:p14="http://schemas.microsoft.com/office/powerpoint/2010/main" val="406507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Ordering events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9812" y="4581652"/>
            <a:ext cx="10150274" cy="14533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03" y="1842198"/>
            <a:ext cx="101244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As we know Chance is the likelihood that something will happen.</a:t>
            </a:r>
          </a:p>
          <a:p>
            <a:pPr lvl="1"/>
            <a:r>
              <a:rPr lang="en-AU" dirty="0"/>
              <a:t>If something will definitely happen, we say it is </a:t>
            </a:r>
            <a:r>
              <a:rPr lang="en-AU" b="1" dirty="0"/>
              <a:t>certain</a:t>
            </a:r>
            <a:r>
              <a:rPr lang="en-AU" dirty="0"/>
              <a:t>.</a:t>
            </a:r>
          </a:p>
          <a:p>
            <a:pPr lvl="1"/>
            <a:r>
              <a:rPr lang="en-AU" dirty="0"/>
              <a:t>If something might happen, we say it is </a:t>
            </a:r>
            <a:r>
              <a:rPr lang="en-AU" b="1" dirty="0"/>
              <a:t>likely</a:t>
            </a:r>
            <a:r>
              <a:rPr lang="en-AU" dirty="0"/>
              <a:t>.</a:t>
            </a:r>
          </a:p>
          <a:p>
            <a:pPr lvl="1"/>
            <a:r>
              <a:rPr lang="en-AU" dirty="0"/>
              <a:t>If something might not happen, we say it is </a:t>
            </a:r>
            <a:r>
              <a:rPr lang="en-AU" b="1" dirty="0"/>
              <a:t>unlikely</a:t>
            </a:r>
            <a:r>
              <a:rPr lang="en-AU" dirty="0"/>
              <a:t>.</a:t>
            </a:r>
          </a:p>
          <a:p>
            <a:pPr lvl="1"/>
            <a:r>
              <a:rPr lang="en-AU" dirty="0"/>
              <a:t>If something will definitely not happen, we say it is </a:t>
            </a:r>
            <a:r>
              <a:rPr lang="en-AU" b="1" dirty="0"/>
              <a:t>impossible</a:t>
            </a:r>
            <a:r>
              <a:rPr lang="en-AU" dirty="0"/>
              <a:t>.</a:t>
            </a:r>
          </a:p>
          <a:p>
            <a:pPr lvl="1"/>
            <a:endParaRPr lang="en-AU" dirty="0"/>
          </a:p>
          <a:p>
            <a:r>
              <a:rPr lang="en-AU" dirty="0"/>
              <a:t>We can use a line to show the order of chance events happening.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1896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Ordering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10820400" cy="3086960"/>
          </a:xfrm>
        </p:spPr>
        <p:txBody>
          <a:bodyPr>
            <a:normAutofit lnSpcReduction="10000"/>
          </a:bodyPr>
          <a:lstStyle/>
          <a:p>
            <a:pPr hangingPunct="0"/>
            <a:r>
              <a:rPr lang="en-AU" dirty="0"/>
              <a:t>We can use the line to help us order chance events.</a:t>
            </a:r>
          </a:p>
          <a:p>
            <a:pPr hangingPunct="0"/>
            <a:r>
              <a:rPr lang="en-AU" dirty="0"/>
              <a:t>Assign chance words to these events and then place them in order from least likely to happen to most likely.</a:t>
            </a:r>
          </a:p>
          <a:p>
            <a:pPr marL="0" indent="0" hangingPunct="0">
              <a:buNone/>
            </a:pPr>
            <a:endParaRPr lang="en-AU" dirty="0"/>
          </a:p>
          <a:p>
            <a:pPr lvl="1" hangingPunct="0"/>
            <a:r>
              <a:rPr lang="en-AU" dirty="0"/>
              <a:t>Someone will win first prize in LOTTO next week</a:t>
            </a:r>
            <a:endParaRPr lang="en-AU" sz="1200" dirty="0"/>
          </a:p>
          <a:p>
            <a:pPr lvl="1" hangingPunct="0"/>
            <a:r>
              <a:rPr lang="en-AU" dirty="0"/>
              <a:t>A coin is tossed and the result is a tail</a:t>
            </a:r>
            <a:endParaRPr lang="en-AU" sz="1200" dirty="0"/>
          </a:p>
          <a:p>
            <a:pPr lvl="1" hangingPunct="0"/>
            <a:r>
              <a:rPr lang="en-AU" dirty="0"/>
              <a:t>At least 5 students will be absent from our school on the next school day</a:t>
            </a:r>
            <a:endParaRPr lang="en-AU" sz="1200" dirty="0"/>
          </a:p>
          <a:p>
            <a:pPr lvl="1" hangingPunct="0"/>
            <a:r>
              <a:rPr lang="en-AU" dirty="0"/>
              <a:t> Every student in our class is a girl</a:t>
            </a:r>
            <a:endParaRPr lang="en-AU" sz="1200" dirty="0"/>
          </a:p>
          <a:p>
            <a:pPr lvl="1" hangingPunct="0"/>
            <a:r>
              <a:rPr lang="en-AU" dirty="0"/>
              <a:t>A number between 1 and 6 will be shown when a die is rolled</a:t>
            </a:r>
            <a:endParaRPr lang="en-AU" sz="1200" dirty="0"/>
          </a:p>
          <a:p>
            <a:endParaRPr lang="en-AU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015" y="5144360"/>
            <a:ext cx="10150274" cy="145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6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Ordering events using fractions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07854" y="2655277"/>
            <a:ext cx="10077383" cy="330590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248508" y="4800600"/>
            <a:ext cx="7807569" cy="1318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084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Ordering events using 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The following counters are in the bag: 4 red, 6 yellow and 2 green.</a:t>
            </a:r>
          </a:p>
          <a:p>
            <a:r>
              <a:rPr lang="en-AU" b="1" dirty="0"/>
              <a:t> </a:t>
            </a:r>
            <a:r>
              <a:rPr lang="en-AU" dirty="0"/>
              <a:t>Record the expected probability of choosing each colour using a fraction.</a:t>
            </a:r>
          </a:p>
          <a:p>
            <a:r>
              <a:rPr lang="en-AU" dirty="0"/>
              <a:t>Remember that when finding the chance or likelihood of an event occurring, we must look at all possible outcomes.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079" y="3368685"/>
            <a:ext cx="3404978" cy="285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9663" y="4308326"/>
            <a:ext cx="6077845" cy="114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789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Ordering events using 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grpSp>
        <p:nvGrpSpPr>
          <p:cNvPr id="4" name="Group 3"/>
          <p:cNvGrpSpPr/>
          <p:nvPr/>
        </p:nvGrpSpPr>
        <p:grpSpPr>
          <a:xfrm>
            <a:off x="1213338" y="2581516"/>
            <a:ext cx="6084277" cy="3637169"/>
            <a:chOff x="1424496" y="3555716"/>
            <a:chExt cx="4982021" cy="247593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4496" y="3555716"/>
              <a:ext cx="4982021" cy="2475938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3464169" y="4273062"/>
              <a:ext cx="1811216" cy="3868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7614" y="2581515"/>
            <a:ext cx="4037789" cy="337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139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Chance experiments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93631" y="2103788"/>
            <a:ext cx="8421521" cy="41852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9231" y="1842178"/>
            <a:ext cx="4519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/>
              <a:t>Tossing 2 coins.</a:t>
            </a:r>
          </a:p>
        </p:txBody>
      </p:sp>
    </p:spTree>
    <p:extLst>
      <p:ext uri="{BB962C8B-B14F-4D97-AF65-F5344CB8AC3E}">
        <p14:creationId xmlns:p14="http://schemas.microsoft.com/office/powerpoint/2010/main" val="331238576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TC104033937[[fn=Vapor]]</Template>
  <TotalTime>240</TotalTime>
  <Words>1068</Words>
  <Application>Microsoft Office PowerPoint</Application>
  <PresentationFormat>Widescreen</PresentationFormat>
  <Paragraphs>117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Vapor Trail</vt:lpstr>
      <vt:lpstr>Probability</vt:lpstr>
      <vt:lpstr>Language of chance </vt:lpstr>
      <vt:lpstr>Language of chance</vt:lpstr>
      <vt:lpstr>Ordering events </vt:lpstr>
      <vt:lpstr>Ordering events</vt:lpstr>
      <vt:lpstr>Ordering events using fractions</vt:lpstr>
      <vt:lpstr>Ordering events using fractions</vt:lpstr>
      <vt:lpstr>Ordering events using fractions</vt:lpstr>
      <vt:lpstr>Chance experiments</vt:lpstr>
      <vt:lpstr>Chance experiments</vt:lpstr>
      <vt:lpstr>Chance experiments and variations in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</dc:title>
  <dc:creator>Administrator</dc:creator>
  <cp:lastModifiedBy>DELIOS Sofia [Oberthur Primary School]</cp:lastModifiedBy>
  <cp:revision>11</cp:revision>
  <dcterms:created xsi:type="dcterms:W3CDTF">2014-04-23T07:13:45Z</dcterms:created>
  <dcterms:modified xsi:type="dcterms:W3CDTF">2019-05-19T10:36:20Z</dcterms:modified>
</cp:coreProperties>
</file>